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EF864-924B-42D4-8400-964849DE833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F6519-11DA-4D17-8326-262CC46B10E6}" type="slidenum">
              <a:rPr lang="es-CO" smtClean="0"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isel"/>
          <p:cNvSpPr/>
          <p:nvPr/>
        </p:nvSpPr>
        <p:spPr>
          <a:xfrm>
            <a:off x="323528" y="404664"/>
            <a:ext cx="5256584" cy="6048672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400" dirty="0" smtClean="0">
                <a:solidFill>
                  <a:srgbClr val="002060"/>
                </a:solidFill>
                <a:latin typeface="Algerian" pitchFamily="82" charset="0"/>
              </a:rPr>
              <a:t>Cronograma profético</a:t>
            </a:r>
            <a:endParaRPr lang="es-CO" sz="4400" dirty="0">
              <a:solidFill>
                <a:srgbClr val="002060"/>
              </a:solidFill>
              <a:latin typeface="Algerian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508104" y="548680"/>
            <a:ext cx="33843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6000" dirty="0" smtClean="0">
                <a:latin typeface="Brush Script MT" pitchFamily="66" charset="0"/>
              </a:rPr>
              <a:t>Pechos y brazos</a:t>
            </a:r>
          </a:p>
          <a:p>
            <a:pPr algn="ctr"/>
            <a:r>
              <a:rPr lang="es-CO" sz="6000" dirty="0" smtClean="0">
                <a:latin typeface="Brush Script MT" pitchFamily="66" charset="0"/>
              </a:rPr>
              <a:t>de plata </a:t>
            </a:r>
            <a:endParaRPr lang="es-CO" sz="6000" dirty="0">
              <a:latin typeface="Brush Script MT" pitchFamily="66" charset="0"/>
            </a:endParaRPr>
          </a:p>
        </p:txBody>
      </p:sp>
      <p:pic>
        <p:nvPicPr>
          <p:cNvPr id="5" name="Picture 2" descr="http://t3.gstatic.com/images?q=tbn:ANd9GcT9xrOe7bumKT1XSKe2nxgb7XieeQ8_jIkEYB6-lIpTiPv3DEC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789040"/>
            <a:ext cx="2160240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s-CO" dirty="0" smtClean="0">
                <a:latin typeface="Algerian" pitchFamily="82" charset="0"/>
              </a:rPr>
              <a:t>Pechos y brazos de plata 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s-CO" dirty="0" smtClean="0"/>
          </a:p>
          <a:p>
            <a:endParaRPr lang="es-CO" dirty="0" smtClean="0"/>
          </a:p>
          <a:p>
            <a:pPr>
              <a:buNone/>
            </a:pPr>
            <a:endParaRPr lang="es-CO" dirty="0"/>
          </a:p>
        </p:txBody>
      </p:sp>
      <p:pic>
        <p:nvPicPr>
          <p:cNvPr id="8194" name="Picture 2" descr="http://t3.gstatic.com/images?q=tbn:ANd9GcT9xrOe7bumKT1XSKe2nxgb7XieeQ8_jIkEYB6-lIpTiPv3DEC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916832"/>
            <a:ext cx="2808312" cy="417646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5" y="2564904"/>
            <a:ext cx="5472608" cy="286232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6000" dirty="0" smtClean="0">
                <a:latin typeface="Agency FB" pitchFamily="34" charset="0"/>
              </a:rPr>
              <a:t>“Y después de ti se levantará otro reino menor que tú”</a:t>
            </a:r>
            <a:endParaRPr lang="es-CO" sz="6000" dirty="0"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332656"/>
            <a:ext cx="5472608" cy="612068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  Observamos que la disposición de los metales en la imagen, establecida por Dios, sigue un orden descendente: así la plata está por debajo del oro.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Los dos brazos y el pecho representan la alianza de las dos naciones que conformaron el segundo imperio mundial: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sz="3900" b="1" dirty="0" smtClean="0">
                <a:solidFill>
                  <a:srgbClr val="FF0000"/>
                </a:solidFill>
              </a:rPr>
              <a:t>EL IMPERIO MEDO-PERSA</a:t>
            </a:r>
            <a:endParaRPr lang="es-CO" sz="3900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fluidodeconciencia.files.wordpress.com/2009/02/statue.gif?w=5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60648"/>
            <a:ext cx="1800200" cy="5976664"/>
          </a:xfrm>
          <a:prstGeom prst="rect">
            <a:avLst/>
          </a:prstGeom>
          <a:noFill/>
        </p:spPr>
      </p:pic>
      <p:sp>
        <p:nvSpPr>
          <p:cNvPr id="5" name="4 Flecha derecha"/>
          <p:cNvSpPr/>
          <p:nvPr/>
        </p:nvSpPr>
        <p:spPr>
          <a:xfrm rot="20985168">
            <a:off x="5750550" y="1713656"/>
            <a:ext cx="756230" cy="31433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264696"/>
          </a:xfrm>
          <a:gradFill>
            <a:gsLst>
              <a:gs pos="61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</a:t>
            </a:r>
            <a:r>
              <a:rPr lang="es-CO" b="1" u="sng" dirty="0" smtClean="0">
                <a:solidFill>
                  <a:srgbClr val="FF0000"/>
                </a:solidFill>
              </a:rPr>
              <a:t>“</a:t>
            </a:r>
            <a:r>
              <a:rPr lang="es-ES" b="1" u="sng" dirty="0" smtClean="0">
                <a:solidFill>
                  <a:srgbClr val="FF0000"/>
                </a:solidFill>
                <a:latin typeface="Agency FB" pitchFamily="34" charset="0"/>
              </a:rPr>
              <a:t>después de ti se levantará otro reino menor que tú”:  dijo Daniel</a:t>
            </a:r>
            <a:r>
              <a:rPr lang="es-CO" b="1" u="sng" dirty="0" smtClean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es-CO" dirty="0" smtClean="0"/>
              <a:t>     </a:t>
            </a:r>
          </a:p>
          <a:p>
            <a:pPr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Como la plata es inferior al oro, el Imperio Medo-Persa fue inferior al Neobabilónico. </a:t>
            </a:r>
          </a:p>
          <a:p>
            <a:pPr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 </a:t>
            </a:r>
            <a:r>
              <a:rPr lang="es-CO" dirty="0" smtClean="0"/>
              <a:t>  </a:t>
            </a:r>
          </a:p>
          <a:p>
            <a:pPr algn="ctr">
              <a:buNone/>
            </a:pPr>
            <a:r>
              <a:rPr lang="es-CO" dirty="0" smtClean="0"/>
              <a:t>    Algunos comentadores han explicado que el término “inferior” significa “más abajo en la imagen”, o “debajo”. La expresión significa correctamente, “hacia abajo”, “hacia la tierra”, </a:t>
            </a:r>
            <a:r>
              <a:rPr lang="es-CO" dirty="0" smtClean="0">
                <a:solidFill>
                  <a:srgbClr val="0070C0"/>
                </a:solidFill>
              </a:rPr>
              <a:t>pero en este versículo Daniel no habla de la posición relativa de los metales, sino de las naciones.</a:t>
            </a:r>
            <a:r>
              <a:rPr lang="es-CO" sz="40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gency FB" pitchFamily="34" charset="0"/>
              </a:rPr>
              <a:t>¿Qué ocasionó la transición del Imperio Babilónico al Medo persa?</a:t>
            </a:r>
            <a:endParaRPr lang="es-CO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5616624" cy="4925144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            </a:t>
            </a:r>
            <a:r>
              <a:rPr lang="es-CO" sz="4000" b="1" dirty="0" smtClean="0">
                <a:solidFill>
                  <a:srgbClr val="FF0000"/>
                </a:solidFill>
              </a:rPr>
              <a:t>Daniel 5:1-31</a:t>
            </a:r>
            <a:r>
              <a:rPr lang="es-CO" sz="3400" dirty="0" smtClean="0"/>
              <a:t>.</a:t>
            </a:r>
          </a:p>
          <a:p>
            <a:pPr algn="ctr">
              <a:buNone/>
            </a:pPr>
            <a:r>
              <a:rPr lang="es-CO" sz="3400" dirty="0" smtClean="0"/>
              <a:t>      Allí se relata el banquete que Belsasar rey de Babilonia hizo a mil de sus príncipes, y estando ebrio, </a:t>
            </a:r>
            <a:r>
              <a:rPr lang="es-CO" sz="3400" u="sng" dirty="0" smtClean="0">
                <a:solidFill>
                  <a:srgbClr val="0070C0"/>
                </a:solidFill>
              </a:rPr>
              <a:t>mando traer los vasos sagrados que debían ser usados exclusivamente para honrar a Dios</a:t>
            </a:r>
            <a:r>
              <a:rPr lang="es-CO" sz="3400" dirty="0" smtClean="0"/>
              <a:t>, y que su padre Nabucodonosor había traído del templo de Jerusalén. </a:t>
            </a:r>
          </a:p>
        </p:txBody>
      </p:sp>
      <p:pic>
        <p:nvPicPr>
          <p:cNvPr id="10242" name="Picture 2" descr="http://t1.gstatic.com/images?q=tbn:ANd9GcRw0v_C48qh0DCzpHW0FMgVgSFDKpiItMgvcZgO1CpHhe30Z0lYm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556792"/>
            <a:ext cx="3024336" cy="338437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84168" y="5085184"/>
            <a:ext cx="28083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 smtClean="0">
                <a:solidFill>
                  <a:srgbClr val="FF0000"/>
                </a:solidFill>
              </a:rPr>
              <a:t>Aquí se revela la degradación moral del rey y su corte, y peor aún, el menosprecio por Dios y sus cosas.</a:t>
            </a:r>
            <a:endParaRPr lang="es-CO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330824" cy="5976664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4300" dirty="0" smtClean="0"/>
              <a:t> </a:t>
            </a:r>
            <a:r>
              <a:rPr lang="es-CO" sz="4300" b="1" u="sng" dirty="0" smtClean="0"/>
              <a:t>El rey y sus príncipes, sus esposas y sus concubinas bebieron en ellos.</a:t>
            </a:r>
          </a:p>
          <a:p>
            <a:pPr algn="ctr">
              <a:buNone/>
            </a:pPr>
            <a:endParaRPr lang="es-CO" sz="4300" b="1" u="sng" dirty="0" smtClean="0"/>
          </a:p>
          <a:p>
            <a:pPr algn="ctr">
              <a:buNone/>
            </a:pPr>
            <a:r>
              <a:rPr lang="es-CO" sz="4300" b="1" u="sng" dirty="0" smtClean="0"/>
              <a:t> Y alabaron a sus dioses de oro y de para, de bronce y de hierro, de madera y de piedra.</a:t>
            </a:r>
          </a:p>
          <a:p>
            <a:pPr>
              <a:buNone/>
            </a:pPr>
            <a:endParaRPr lang="es-CO" dirty="0" smtClean="0"/>
          </a:p>
        </p:txBody>
      </p:sp>
      <p:sp>
        <p:nvSpPr>
          <p:cNvPr id="6" name="5 Rectángulo"/>
          <p:cNvSpPr/>
          <p:nvPr/>
        </p:nvSpPr>
        <p:spPr>
          <a:xfrm>
            <a:off x="5004048" y="3645024"/>
            <a:ext cx="388843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Note que mientras que colocaban a Dios y sus implementos sagrados por el suelo, “</a:t>
            </a:r>
            <a:r>
              <a:rPr lang="es-CO" sz="2800" b="1" u="sng" dirty="0" smtClean="0">
                <a:solidFill>
                  <a:srgbClr val="FF0000"/>
                </a:solidFill>
              </a:rPr>
              <a:t>alabaron</a:t>
            </a:r>
            <a:r>
              <a:rPr lang="es-CO" sz="2800" b="1" dirty="0" smtClean="0">
                <a:solidFill>
                  <a:srgbClr val="FF0000"/>
                </a:solidFill>
              </a:rPr>
              <a:t>” a sus dioses hechos con sus mismas manos, así fueran de oro</a:t>
            </a:r>
            <a:endParaRPr lang="es-CO" sz="28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http://t0.gstatic.com/images?q=tbn:ANd9GcQuymq-Ntsw-FCAdjqx2CI50TS1Zhz6_UOO9jgVUMzrd_SbiYg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908720"/>
            <a:ext cx="1872208" cy="2448272"/>
          </a:xfrm>
          <a:prstGeom prst="rect">
            <a:avLst/>
          </a:prstGeom>
          <a:noFill/>
        </p:spPr>
      </p:pic>
      <p:sp>
        <p:nvSpPr>
          <p:cNvPr id="1030" name="AutoShape 6" descr="http://t2.gstatic.com/images?q=tbn:ANd9GcRB8HX5r4BwdZxFhzqxZAcPMsGVgi4mbOaN2QMlWuvThkj74OMN77R7aEET"/>
          <p:cNvSpPr>
            <a:spLocks noChangeAspect="1" noChangeArrowheads="1"/>
          </p:cNvSpPr>
          <p:nvPr/>
        </p:nvSpPr>
        <p:spPr bwMode="auto">
          <a:xfrm>
            <a:off x="63500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32" name="AutoShape 8" descr="http://t2.gstatic.com/images?q=tbn:ANd9GcRB8HX5r4BwdZxFhzqxZAcPMsGVgi4mbOaN2QMlWuvThkj74OMN77R7aEET"/>
          <p:cNvSpPr>
            <a:spLocks noChangeAspect="1" noChangeArrowheads="1"/>
          </p:cNvSpPr>
          <p:nvPr/>
        </p:nvSpPr>
        <p:spPr bwMode="auto">
          <a:xfrm>
            <a:off x="63500" y="-509588"/>
            <a:ext cx="1428750" cy="10763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4" name="Picture 10" descr="http://t2.gstatic.com/images?q=tbn:ANd9GcRB8HX5r4BwdZxFhzqxZAcPMsGVgi4mbOaN2QMlWuvThkj74OMN77R7aE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908720"/>
            <a:ext cx="2016224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4680520" cy="612068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>
              <a:buNone/>
            </a:pPr>
            <a:r>
              <a:rPr lang="es-CO" dirty="0" smtClean="0"/>
              <a:t>    De pronto una mano escribió en la pared las palabras MENE, MENE, TEKEL, UPARSIN.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Ahora se repite la misma situación de Nabucodonosor con el sueño, los sabios no pudieron interpretar su significado</a:t>
            </a:r>
          </a:p>
          <a:p>
            <a:endParaRPr lang="es-CO" dirty="0"/>
          </a:p>
        </p:txBody>
      </p:sp>
      <p:pic>
        <p:nvPicPr>
          <p:cNvPr id="123906" name="Picture 2" descr="http://3.bp.blogspot.com/-GR-4gjK1yjg/TX-sWcWM72I/AAAAAAAADMc/xIWDuDttaMI/s1600/Daniel_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404664"/>
            <a:ext cx="3960440" cy="59766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1080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Otra vez aparece Daniel aquí como mensajero de Dios, para resolver el problema. 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1700809"/>
            <a:ext cx="5328592" cy="483209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Daniel le dice a Belsasar: </a:t>
            </a:r>
            <a:r>
              <a:rPr lang="es-ES" sz="2800" dirty="0" smtClean="0"/>
              <a:t>El altísimo Dios, oh rey, dio á Nabucodonosor tu padre el reino, y la grandeza, y la gloria, y la honra: Y por la grandeza que le dio, todos los pueblos, naciones, y lenguas, temblaban y temían delante de él. Los que él quería mataba, y daba vida á los que quería: engrandecía á los que quería, y á los que quería humillaba.</a:t>
            </a:r>
          </a:p>
        </p:txBody>
      </p:sp>
      <p:pic>
        <p:nvPicPr>
          <p:cNvPr id="9218" name="Picture 2" descr="http://t2.gstatic.com/images?q=tbn:ANd9GcSF5p7FXZYpvJ7r32dLikwDCL44waXpgg92g6AZXFFbvfmISqrzx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700808"/>
            <a:ext cx="3096344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404664"/>
            <a:ext cx="4392488" cy="626469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ES" dirty="0" smtClean="0"/>
              <a:t>    </a:t>
            </a:r>
            <a:r>
              <a:rPr lang="es-ES" sz="4400" dirty="0" smtClean="0"/>
              <a:t>Mas cuando su corazón se ensoberbeció, y su espíritu se endureció en altivez, fué depuesto del trono de su reino, y traspasaron de él la gloria:</a:t>
            </a:r>
          </a:p>
        </p:txBody>
      </p:sp>
      <p:sp>
        <p:nvSpPr>
          <p:cNvPr id="124930" name="AutoShape 2" descr="data:image/jpeg;base64,/9j/4AAQSkZJRgABAQAAAQABAAD/2wCEAAkGBhMSEBUUExMWFRUVGBoaGBgYGBgXGBsYGR0YGh8dIBwcHCceHBsjGxoYHy8gJCcpLCwsHB8xNTAqNSYrLCkBCQoKDgwOGg8PGikgHyQsLCwsKSwsLCwsKSksLCwsKSwsKSwsLCwsLCksLCwsLCwpLCwsKSwsLCwsLCwsKSwsLP/AABEIAMIBAwMBIgACEQEDEQH/xAAcAAACAgMBAQAAAAAAAAAAAAAEBQMGAAECBwj/xABBEAACAQIEBAQEBAUDAQcFAAABAhEDIQAEEjEFQVFhBiJxgRMykaEUQrHwI1LB0eEHYvEzFRZDcoKSwiREc6Ky/8QAGQEAAwEBAQAAAAAAAAAAAAAAAQIDAAQF/8QAJxEAAgICAgICAgEFAAAAAAAAAAECERIhAzFBURMiBGEyFEJxgbH/2gAMAwEAAhEDEQA/APFg0Wxtat745x18OIt74pkV2SCr1GCaNRTbUR7f5++BRT6XxIMv3H1xsg0wk0iuzX/vf+oxz+OI3JPtjgFxvJH1xzVOqAfaLj++Nb8mYXTzZJ8ovzkfvn9sYc8ZgqPebcsL0t6zadv33wQ9CTsVPPf6/wBcaxbOqrKTIXe+3XpGGOTUKyMFBPRhE9ed/p0xunw001Ng15MgEBeu/OdrkRiGtcaFkwSPQf2vhbbNjex3luMlKgkDTMR/xEWj7dcPchxZmkipBB222G4kbRipU6agiSCbSDa2CEzYQtFjI09iNoPTt6YVxsaywZusCRJ26dLj9/4xG2eYXF1HI8j+pGGLmnmqQqJpLEebT5ZIiZHKL4SuoFmUiT7bfXlGFSQLZsZorvIDXgGd78uU43meJkiASJNutuv7/TANC0jdTMC1v2MSusNEnYRtv63/AHGHoKZKmZZbDSWHofefrjvM0wyTIAEXIPOefLv6DA9XLuT5RJHJRyHYXkdcF5DNKwM+tuU7WO+FbCJa1EiZBEc7EH99sc0ak2P9cT53KaSYJXqOR3gjsdvriHJka9LyobY8wbcjvh70YiqU2Bnmdtv+MC/iCDDWt6YaZzJ/DNzKnZgZH03HKxxzmcrAE+YHqNj9beuBkEhp5kWn6g2xOtbmv29Of764XjKRt5rbGJ3nfnbElKiGmDpgTJPONrfricvaGRZeGcS1nSSVEAeUxt1vt1xDxjOo6BBMJJVhuQ3v8u/fnhbRy9RVmNYMyASwjvAtYx/xgvL8NRkhdQcx5iRt0GwPr6dcQySdjSi2iqZ1HRrbHn1998cO7LsYkfrFsXKrwukyjc7wx0hZHQcwN7YQ5/g5U20sOo8oG/KcdMeSLOdxadCgXAvedv643TrFVMW641VoR3npJ/XAzk9I/fXFLsU6qvzmcaSSccVYkxiWg4/pgGC6dcgbH6/4xrEOsjaB9cZhg2RMLx++mNFjGOXOO1Fh3wo36O6VUrzx2GIvA2NiJ3/e+MGVbTMWFu3/ADifLAAHVBvdZgkdB2t7YzaGSZNQrKbEkdQeRvEHp646zOmJUeo0/p++uBc1SUMCp8h2MbdR1MdeeCHzVtBgwD5haRBHS+B30FkakMIM72n3xdv9Jcop4ijHTHw6t2AInQxmPYHbliocN+Ex0mTPIcvrA++LT4Q41RytVmNRqaaHCMKQqtqcaSCNSnSATE3nAlIWtF549FXIaa9WjmPxL00y9ShSICPMsWdVWPKbKbkYT8c8B5bKUaxl9dApLNUoH4wJCvoRSXplZmGnAHCquVo5etRXPVDSq6ZDZQyGSIdf44IqAACR2tbBXF+NZXMUzSfNtqchqjjIIKlQrGkuwrXIHO04yVCuxdxnwdSoDO1PiOadM0PwzW/iGuNYkxstOSYjbBngI0Bks5+JTVRdsvTZoBKLUNQa16aTDe3PE3GOJZKtlcplPxlfTlwZb8KTrJHlJ/iKQEWVEzbngGk+TWhVojO1Ph1ihecmZmnJWP49lubc8M7AMjwWplqeRy1RGYtmsyrimoZ3WUKsswGGmGBJgDrcYs3D/D9JM1k6iqV+LVqBqbVKdYKUBtqTyzBJK3IPPFU/73Uv/pT/ANoVS2UDCmfwMyrAKQ814YabcrYloeM8spoxmwoy7s9NKfDxTCl1g2Wvdbz1k74Vo36JMx4by9VFqUTVH/1aUaocoSRVPzrCgKeqmfU8wq3hCmFzgR2nL5mlQpAxtUqaPNaehkQMM89xKhmVTTnymlzW/g5QJqqCP4rgVfMwvfYXtjrjHHqRpVEbNaPiuru9PIqrO6XDEiv8xgX+kYXIbFkXFMvQoVGSg1Y1Eqrl6mrQabyQCdppw1wb9cd5/wAMZZXzdOiaor5amzsz6RTqBAC4AVZU3ENJk7xOJqfivK1kNGpmTqrf9RxkhTaoy/KWb4p8wgdJ98EV+L0qtNkqZotU0gVagyYWpVo30qT8S8HeN4gjC5V2Gmd5PguXy9XNUP4r1kydRmZtJplmRWOgRKkSLyZvhcnhHKuMvQqvUFfMIjqVKBKfxNegaSNTCVMwRE2tbBlfxHTFO2b+emaLP+CmoaZEBWf4wYQNiegJnEGT8Q0KdNB+KM0ZRKjZIGpT1AyEb4srYjrE9NjkmCmjjI+E8uEytLNGq1TNPVpAoVCrofSG8yydxb15WKujwDL5bLmpmjWdTmHo09GlSop2Z2LBpvYD6npY8vxLLCjl1OYLtQY1KNT8MSdUyf8AxbxzXpHY4Hy3EqNJamvMGqjVPiFamTDqrN+YD4sidQv7HE80OosDyHgHLDMZijVqM7U2QU0WpTos1N1D6/OIJAIGkc5wtr+EaNEZivmBX0Uqwoog+HTqMWXVNQkMoUKeQOqcPcpxOkC71M4cylZtTLVya1U17KwDVfKRsBtEDEq8Sp/EqrVzZqtX8zJVyYamxWywoq/MotYiwG+C5oOEiOj4ey9A12qmoaFKjRzCMv8A1CtQkaCJibR7z2FU4jXpID8PzKx1LqIJRCTEsDGogcvpyNkzHFaJNfXnKk11CvqykAKhBCqPigKBERGKxnMtRYlqWksjEgQFDdCVM6bHbvE88RliPHIAINZhCEC4GlWa3KRE3jE2W4GdJJcRfUxk2tsBcAfUyMF5LOlG/h3HmDUxIIg2Im8gbg7Y6rcQFQKqHSCdREbsIEWvpAuB19oTNp0g4eWVbi+QAAZdrkWufXphHmqTHzbyf849AzWVZgVIABG7EbdY/wCMVnjNNaMKBqVl+a0GNwo5EfecdPHyXohOFFd0xbHWnlhmmTkeUi88o9R+m2NLktMSR12OL2iYu1RzP1xmJXYqY/TbGsExEwEb89v647y5APmBIPtjlR8vfBgCmkWBOsMARbSVIIJ6zIH15HAvRRE1GptAB2kdYx3WRHJAhQbrfbsSRtH9MBCqVOpZ0i1+4NjfnfHS5yJ6G9jy6frvgUNkjiuNNt+u32PPHK1DEdcRvUkmcGZTLE+YmOk/r++uH6Ql2yXK0tAki5m/9sH8KdHzVJHEq9RFiYMMwG/aeeFrVBJjYn3/AHyx3lsqC0Fgp5cgP7HAS9jPXR6fU8DpWqAKlTLMWqg06g+IdKOqJU/IVpuWI2N1MSNhm8GrdFqjVEEspQB9WTF/MZXTmx0+U22xTQmkkl2ZtrE/rviI1RBAYnqSf3OwvgiU2W7iHg5aXwwao1PWZWdx8NQoSg41AmFILvMMQbXxlfwrS/HClor1KXl+XSSFalScsGQMCw1kmmo2gzF8VKpmiwsS0b7kCwtfnFo7GcRu1hcgC+95iLAc7fTCjKJYvEXAadDKqypUUrWamSWDLUWHIdSFAN0YGCYtPzAYrYpT5ZkwNzECJjGPXYiFGlOsT+/6+2OEpsZIHfqSdzz/AHOBYVEsHhs0nBovHxAS6yTLQI0gCwaNxzjrMlLk5VgYhY339PSbewxWKFYF1KypBEMLQd5mNx/nF24YwrUTr+YHzNtLEa0aB+UiR2M45uW47Kx2KUSky/CYFWUyHG97QwJ5WMj0vOGvCM9deVamSG28ym5A5EEQw6RiLKcNLuVHlc3XUDBmRHMwx5RcE9MQZ1PhsDGmDANpBHIxsykmDz/Wbd6HSHPEeBQwZCE1KL8pmwK7RNvrgSrXn+HUpqrrBK2CvaNSd4uN79MT0eJE0gGGoEmLSATeI5SYI7z2wJ+LpltDhmBACOCJUiCNvY236csTVvsoqIMvAJC7E3DHn6flcet56Y2uYenVUlVOpSw5qFE2Nto5HqDywRVFN9QMnVcnaY2jvIEj1jeMcVss6qCCxcTDTCnaOc7dDzIxrXTDh6NVeHMQ1SidIPmKSCAtzPl3WV6WG/I4ipa6qlSqBl2nUljYjUQVG3MjBvBapCkTAIC1E53Mcrw3sYkR03W4e1BlNPUaT3X8xUn8oPMRIEc7XwmW6N/ggq5Z9J1MSpIMnzm02kglTGzW57iMJ+I5chhJGoXSohEG48rDkY5X5dcWFswsGOwaFsbC57gmOXuZOAMzlvKSJ0m89IIi/UHqBB3wYSoZxA8vmS5my1EILAzDbgX6G1/TpgcVTqMNpeTKkAbd/l1fqL9hrO5K2oSGG0XUiLkG8Hby7dMay2YFchWhagECZgi1p5X25j9aa7RM1SzRZoqGDYmTEzzv+xJxmforU8u4m3/mjle+NVf4spVMOCQr2nUeR/8AMAe0zgGlmWRoqL5uTfsxh4p9oWVdA9TMFCyhAIsbA/ff9MK3qlnmf8Th/wAQpkgOt4EExY9gN+ZPrPLCYgaoMzPSLbf1x1cbTRxzi0werTM8/pjMSVDc/wBwMbw9igaVYIPQza2O1rgKR/MP394OBycawA2SCoYjkcaJxrGwMMgE+Tpam7D974Z5jNQsbdN7j+3p0wTkuAOE80LqvJuY622HfEL1A0QBYXJ3PL+2B3oqlSA6NQ8lknpOGhqjamkHaZ1MbX9P8YCp7+b36YJbN2inax1NGw9eWCwElNC9TQCP9zflVYvf642lI2AshJC9W7wL/vvgzhHC1am1RwQqwAdy7CTcSIWw7db4MfLl9REiRbceUQekAc/ryxKU10UjHRC1AIoVRINgIlifSbcrduxGBK2VNjVKgC4VTIv16nv1w4ynDlWk1SoTzi5sO53g3tzwuy/DDWbmtMk3Nyx2EW22HvhFJBoGRXqfKsrzIPlj+gwNmHAlQSFG521d4NyMWnM5OEWmgWnfcyxIHOBYn7C8kYrObp00MC7c2PW8n+wwYSsziC/Egg7Dlz/5FsMeD8UZK1OCQpIVgSLoYsR23B64Dy9BnMQxJI2E7coH6dsP+FeAMzUgikyyR89onaZIPLDTxrZoplozFP4llWaiNIPXTciReJAPtgPM0C0MyHS0BlEcifvIPscPcp4SzQ+HtbcyF0kWHO82t6YP/wC6NUAyUabmDabTI37ADob48pzUWdNFbpZJtEyCBc7XA5m/9AdsAZrLgkgNCkmJIIBGlhBAsYE7dfb0HI+EZ3qXuDoBsCDNyd779Om4Iof6fZYLEsQRESFWeohZG/WO2CuRrYMktM8kOvzhj5ludgJF5jl6bX+jjIcT0qVfzaiQwH8oEzHXt0H19CP+mmRLEslQneTUcnl19MRV/wDTOlA+BVZCP5gHmeZMA4aU1JBXJFFDzWU1gMAqkwQ63cSSBIsCbGeW9uk9QVDpCldoYGdLW3FrGT3GLNnvBjopEqBzgkD6hbDbeL3vOFmY4RnEgKaKrqDAhXY6I7odO25WDa+JZ2U+ndip6SksySGAMTYi3ymLmRzN7W5YizFBtQUqsPEqpm9hIn8skeYeu4OH2c8MZgxLUfiRIKqfOB+UX0yAZgiD6GyzifhHiGkMmZENEq6oI3kEwIPaPXaSVJX2hnOKXsrzhgWnnaWHJYsSOe155fUDOcLIIqL29ZuOZ/Tv0GGPiHJVaFQ0mZGq6dQgOoZImQWOoOOY9MScJCV6MA3UbGNQJI77ReQIgme3RbirJNxl0BV0FZBUUrq57AnmVN97SDv0wvzcVKYk+cDtJiBflPLcYYZ3ghovqmVaNVrg7A29Rt/TEedybSHW8bmNx6dR+ntFo6OeTsDyldl8sibiSOXPf3vvgTO5WGkQe3MX+l8EVacGJ8vXlIEyRzGO1giLHkdIg/c/bDqVMWUckI3pvJ+u3W+MwfVyzgkBZHUCRjMdOSOait42MaxvGMZhhwbKa6oHQSe/KPqcADDnKVClIAAan2POL/5+mM+gpDHiufBhFnof0Pt/Y4XoQLAW68/tjmjpNQxYC3O9rz98bZu3UTy9BjJUixt21GBuenrhpS4cFSXIj139YFzf29cCZDLQpcg6b35RH+Rg9qbVdI/KIhRcxvJ9eX1tIlZPwGg3J6nGsgFVEKoFojoDvYGBvzvOCUBSn8Wt8h5T5ipiIHPnfa09MCSqp5RqVSJHNjJkWuFuPrg3LQ7F6kuy3jdR18uwEQJ545ZMqkRV6L1ruClNfMqERaxlj3kW/ZbaoVWUeYqAAT5QOWx8okT1I9cc1lNTzTpQnSI56bQouCep2E84JBGRQRLXH5RE/wAom8eknfYWviUpDJCbPV6kkLBaAGMeY32CxsByv13wR4f8EiofiViYN9JGkn1PLD3L5UsSFAVCZkECeVzEtF/KoA6YY5JzTbzEMwY01B8iatvlG5B5yTB9Y3yOqQca2yb4mWyilQi0tIIJIkkxyPzHrG+5sDiXgGf+MTU3Rvltciw5HczP1xHxeqv4aqBqLupQHSZ1NAIW2kC+23e2Enh1FSi6swZKfzKuqCRNpETAA9z0BmXcbGsvz51G+lzMcv0t6WwH+PUqArAmbiYheo+319cJctw7XpSpHmUvVJkDcEIJ+UeXlyXCrxFxEJ8EpAhoUC24Fj6kKfbCLjTYLL/SrhbSWtyI3FxbrcfW3XDHI1Z3NvWdrHHm2Q4w2umrlSHEkjaJJPL7d8Wzh3iKnrKgnyixGwMEkT9JN8CSa0LJFozVgI3+8Yko7frtbCrJcWFRtPIAH67elr95wy1GNu/7/fLAINVo5rdxYj3xWs/QZSWRC1NWkpAJB5kc46gEHDvMZsQf5pgdz/fb7461/DSOf3JP+cTetlYa0VmorNUBVHXmz06oUT0Iaxa4mQfU4Y1c89RAUFNDfTUqKWO0agqyEE82InphNnOJkZ34KKADSNdtNqjBTpKBvyyTJIvE89iuDeJ6JX4VCDUAPMUw7oFLKs3gAgyFIiBN4w0YN7o3JoB4jwQfDAdDWeqP4+sioTH5lIWBpny6QBBi1iPJ+I1nytdNCik6AqxUQHXeXSdu4t9MevVOLVqipWOXqXJptRpFazeYB1ZZhWWFvMETAnHlv+o+QDBK6OHGpqZANwQJ0xuIg2O07nHVwp51I2X1DqOZFWmKpEJElSZHmm21xMqO4wqTOCnpHzKpgk7RtP3GN+F8xOXKPMC4b/ax6wdm1Ykq5GS1NgBJgEiBJ6D7e+LLTcWTfs441RUgFbza+0WIKx6TgBwQQpBnoRHlPYYINIsuh7NT8rDY6JPm76TuPTHGXps7HVJqICG2Nh67jmPTDY0jRkElItpZu6mxxmDqeVZgDC7fpbljMRy/YKR5pjYGNhcbOPRRzm0+mDK2Z1XiLBRH8osT6n++BDYY6S+COgrXeNhaOw74YZKirTJAVeZjfeBfc+8YVi5nl+/7YNy2XJYATEi47mIHfGY6sO1+WJVhYKo3Mcz0Hb7YJ4dntLQjXIIPebSegP7nmveiZ6m8wLd/l5AdOuGGTyyNJK6lB81RQxLdAUa0D/bFjiM6odDhckTT+KQ/lJBKxBadUAahpULJIHOOuCctU+JCmbyCVmYvAjr1j5dtzYXK1zZm1kchrkc/LAEAmQZgxA74N4czKCXMEqI0qQUTew6tPLuccb2WCKQa5S4ssxAAvIUDygRYkc5AkCT1RqkudJLG0DZQP+QT6C0c4kzADGQAm/lhtKKDbqWNj7DCzhPEZqNcCbAmZg3gRfeTMjbvg4sKasveQqnSJMnYkdB3HKTG974W1GDZggEaUGobXqEmW5TGof8Atib4gy3G7AoFAAM3+g9rE7ne3TjKs61y5LHUCwOxHOY5C+3+0dMRUabGlKxtUqU1pOahLaFaPNBUxcA380W1DYzHM4qfBOMIFZNPlVlbzH5m+aD9p7SOeO89xFCqgk6Hs1xIW502vcggjnAnpij1M40nlf26YvxcVppknKmelv4qL02OqC5sL7QRb/8AXfpGEmc4+tQU1cRpYtJM/KGk9yYjFRfOsPk2HO0A9o+uOCtZkkglVkdhYfS364uuJRJuTZbctxUKBqVg1IDyqY+Yjfe14t6YOpcbemzRKhhYEGYKyN9wb37+2Kdw/jTU6gJHQQROzhvsRi4ZPja5ioqPpanGoqwJUsFZRaeh3/2jpgTglthjLwWTwr4oDMWYqC+kyItABJ6W29rd/QsvxO9yBNwLnfpbeftjwTjuSbKqhUkK91gzpO5UwZIEiD6+zXwv4vq161KhLBmYe8Xv2AmD6DHNLiv7R6HlXk9D429RMylSxpahtPzD5Z/Se+HefzckRzEk73F4P75YzilD4tFqYsdPl5EEER6G2+KFnuPPRARjDJYqCTeYPaIvPucQUc1Q8dO2B5vjT/8AaoFOman8ArpmGK6tZ95ERzE9cXLI+JaGY01jQAjykkfxNS20/wC7mI548z8NZpszxIspH/TdVNjcQd+zR7Yv+WzoRWWgvxKmqtcxYqCzM0A6QWZRa8EYPK8ailuh0otNsY5rMI9OuVqKF10pCyhWSV2IH5TuJDDbnjyvxVRCtTSlUD2LVQ15qKAqj/2BVAk7EnecWz/vbVqqv4lsiUBBL03NRkHTQfmkWkEWLHkcVnj7JTqMpBKF46sFqKSDP8yNsdyAOmG421KmLGKx2VLhGbZGRY8rSRufLubdZGLl+EDUmYxIESZ3MH36f8Yq/A6KNVosZ/Op5HXB+hI++HS5tkpsoG89yeQn0vjpnuWiLWtgPFq2pUqgAPTs0bECJJ6AgwexxE1a61Vkr8jW/KdieRKm2DXdIuQQSVMjoIAte8n9jGuB1AjNScSPzBtmWJBHTy/oe2HT0JJUwhM2qeUVhAJ5te5M43h1laqhADSpmOephI5bCNoxmOahsjx0Y6541iVKdpnbHpo5TiokGOnvjtMRzJnHai0/TBHRPTbkNzt+98OUnQoEwvzQOR5Cx39LxhNlqZ39vXDanmyBvciCOoibnY+mBIpHolyucPmVfKXEAkWVZmP6nqYxlLJX8nmNoInbb97+2JeH0PiXk8pge/3/AExNmMw9IQGEkyAI1A+2xiIja2OeUt0iyjXYVw+kqMVJLtTkvOwM/KL9dzI2wVVz1WpoLz5zNNPzMB+dhNkH5Qfm74XZHTpksNHNR8zuQTDf7AbSd74Jo1Sz/F1lmg3ELYSIE7Dpz6bjEa2U8DGgQRpUyYIqMOhWDE2vBE9T2xUkqOtY9vNBNojr6YtWXzKlgUkNcgH+W8A2tAaOx74U5nw7XarUcAEU4bePLp1ADqIFzy9sNxySuxJL0P8AwtRDgMRpGlpaxaewIgsWgA8zNrzhjxiroUtcmnSLEQNvKpGobwNuyc8d5BtOWEaQYCLPIlSJsOV2M80wVxTh6/hnJWToamo3kmELkjuAonrjlc7nspjSPNuOcVUv5RzkgzYxB2tH9ZwnoUGqVCBzubgT9bYK48miq4gmHIk7wOXP1jHGV0qBYlyReBA35Rf0x6cVS0cz72P+G+HPITpLED5QZneYkQLDvhO/H6qs2hUpzAK6FI8u0zcnvzx6L4SA/CmbuTPUyZB23mLX54o3jvhXwcxqWy1fNsLEWII+h98QhK5uLHknjaOqOapZr5lFNzBMCRN/Mv6kXjvgNstVoOCp7CPXnfv74RB787d4vi1ZTiDHLhqtQ8wvkUmNtzeJxSSa6Ei1LsF4jxZqgWnpmCIMntePr7YtHhLJ/hM2lTUP4lMgTBK1JAItPlIv7YRpmVUBiEKzyXS0j0N+on64lyvFZIglkS/RoI7md4mP84lK6pFYpdnuuUz6sCZmQLdv3++WKl/qN4fWrl2rU51hLjqBsR32HpG2IshRzTURW0MF5RGsiJBgXFulziLP+JtdIp5lsReOY6G83JI9MckIVK0Y868I5zTmKYFiUIna9QjUe3ktOPT+CUUNI1WEh1BVZI8oChRY/nOgnn51HK/lGUQpmcuE+apTCjsXLpy9YnF+zHiH4KVADZPKYj8uhRp9LC+H/Ji3JUPx7Tsb+I8rSpLSFMKayOKhaAuo/mmPysusadlEbRijcfpEVKhVtSUfhJq3BDN/DnaSFwwyeZqMa7MSS4ZKRknz0tJMHldgJ9cVvivES6VSG3qE6LWWlGmevmcgYXig1Km7Hk0oguRDfiAth/HJO9ipvvyAnph9nFAe15Ng32+v73wFweiGSpWJBZqj7DYGCSB6kj3wZxR2YKwjmDy5CDi8ncqI1SIc7mQ62EMpEgCBIHlsOZE/TEa5wPUV5gWDAdunpt74DzVMtBB+byt/55nltfn3xJTzAZAdMFLFRzJ5+5nFKpEn+x7Wz+htMxpgRB6YzCdqvf7/AOcaw2DJ2ymJviZqto674iX9Mai+OkkdquOxv+mNK2Nge5waKUFUF2LSF+/t0vhxk6WsrYQPlBjcdRERFz7ThXl6RdpMRz5AAevpGD2ryLJANlk3P12HXliUy0SZ82ZCU7qfzbF+vSF7nkO8Y3+HNVzJAUTL7SF/RbGOZnrgNqQBgtc/MwuORAH+2bd/TBKVz5aayEEE2kT6cx2wjVdDbbDAPiNJGlBpI1AkhQIEwIvuBH3wZRplmlADq2O0n2352/tiNnYG16ajVuLc9Mncnzd7yMO+HsT5mlWML806ATNh7+uOeTHSNUMkIKAGZMkAgAjYG53mf+Dh9weV+NckaXmI5BUjkBefTEOVYNOgXmNMWaTsTtaN9rEbYA4Zno1gm5V/m/m1VDt0uJ/xiUvsMhrkMpTNNmOrSi2NiJqD9QIseuGlTM66dME+WVFhyQl4PQlgCR0GFvA6xbLKHDBmZDJiT5hM2jTAXqPKuNZyutOgrVIBMwoN5cwBa40qoFt/viONyDZ5b4rqFs1UJAu5iI2Eb+lsQPTJrlYjSAInaABz73wYKHxc2IBIkk9ZtJ9JwLkBGZLHYFzeO8bWPLtj1VpUcrPTcnSCIsWlQT/u1Age4H3OEfjELWyUyCyQ4kHVbym+1183r6Yn4fnlLEG6sbbfykL6XAPYjpgfitYAQNqlMqZvv6DuTjlxqSZW7i0edZPK66gXqb4a1XsyzOnyqLC3T9ffGcEyQisxsVhQdoJmduwwUvDdTIetztvJ6dr46pMjFaO/D/ht83V0arKLmwHOwkgdp/pg7KZYZfiFOmRIRZ07kvo1QY7mIxZeCslIRIEcybad5Ejsx6DFG4dxkvxMV2vqqOxHYhrX6Lb2xCLc2/SKOlR7RS47VpUBVq0tCqBJBDEAwASBJEWsY5XxSM5wF85RrZyk4UuzFFOxQHSbciSLfs4s/FeL5arlmWi6LUgLTCfNJEKbbqZIIM+5wR4er02y1KkrwqUwpsAJi8xsdU8scybirRSrdHj3Cc6EzWXLyGplBMXEaj9QzAe31tefyqVaeiCXp02qVBJk1ajKEQA3jUUX/wBJOKv4lpKmeAUf+Kw2FyKrQb9iN+mLc/FVTiKuSNL0g6kfzHUwB5AqxcR2HfFeXtNeg8flP2Mq2nK0ssmqTQSqamluZUK7Wv8AOem4Bx51xDMR8QDzfEdr8tIebepVR74l8QcaZj5TZtY2/LqsOnIH+uAsmoYOWEfDpAIvMsWUD3JYt7YPFxuKyYOSeTxQ7emaKoJsu4HObm3Zibb454jXinz1WYdOf12wVxQgrpNyQR6GdvXcb8sLUWbMfkET6ReY2Iv9caDvbHkqYNQra1YMbG4jecbpZoodREBjcHqOfqDgViabREX5fvpgpk1AgA3UsLztv9R+mLkGgylWBEtY3kQeRjG8DUs0rKCySSLmSJItNrYzC3+hMV7Ky1saGMF8S6IWYx0kErOqcDf2x3RudhiBbnF48JcJp0mFSsk/yg7ddXfsO/fCck8FZfihm6K2KRMBffuef64l0sIBHYk+9hvacesZzw9lc0hqBGAW4emANUETKncX3id+mBl8CZcNqKVed2YKJ6GBYi/PHOvyE1tHQ+NXSZ51RyDFdRMEmSDeF6x6iIPbDLJ5RzpFFG1EzrCs17eYR3tj03LcJy6CadKnyMsSxPKZg23xJWbM3QadIgQs6o25na/K/wDSb5W+kMoUU7K+HK5JU09IB+VlFpvqANi3fYR0Awwy/AalMkMkwN7wBvM7Eyd+525Wjh9ZSe99+3L7E+2HVPNgrBBm+8ASO4gDEm5NgcooplEfDKtpWSYMQAI3O5BtbFE4ZmdNclifnIIEjbeb2GktfHo3inMKkGlUIcHzBSNPOSeUAgTAO/LHmHEK5loN3LSeXOCY25A89++K8XG+2Tch9luMKyUFVtITVa9okb72tv33wr4txjXQECWmPc3aehAAHvgL8QaVTQDq1BWtbzFQw+hn/FsK8xUZjG7FthfeDAA3/vi8eJJ2K5D7wflVLu78hAIJszAqu1z5jP8A6DhQ8mSouoO3MloG3adumLtwbhCUssqEHWxlhvDEQBHUC31wg4vwxaAJWYbdbWMiSL37dfUYyncmZxpIEyXEQqdy1oieu/URHOx7nBCk16kDUEEC1z5gIvyjCL/xAOR7crf4xduD6UpqBE3PeSFEk72E4aWtix7orqZfRSZTCzWaYvYBY35X2xPSRnqAAAACOW4E6fUf19sR53MS9SJA11DG5nVH1sfth/wilAUtBLHVtNzy1R0In3xOcqVjRV6EfiKq9GgNTeaoCo66R8x7TYD3wp8Eqp4hQDiVLEEHurdMOPFWWavmtbEaAAqnla8iOu885GFHCj8LMI6lTpaQe4/xikF9CU3cz0zLeEEXLKiAitTqjziSStRiljPJSrDppwfxqinDnX4axTYkhjcatiDPMnzX/wCbVwgq9IyQbgwReAdW31xF414WmZytSmfmIJRujCSIPsfY44r2rOi/to+deOZpqlT4v8zMQb/zH+2Da3EGanSqE3VXW/LUSLDpc/TAqjUmk7AGecQSfa5wZw7Ka2oITb4iz2Egn7See/rjsdUTSd2MD4c1kAwgoUqck/meqdQH/tMnsuE+SJqZjyxEiBYAimDBuDcwDteThr4n8QlkYIfNmXas8bgMWVFgbeQAx3wL4cZVSoT87KVQGd9/1EGY2GJxyUW2M6ckkS5+n5Y1dTfcG3f0vzxAtW0kSyiGH9PXn74k/EDUYElB5hsfp2xH8MwWXzXkjlHK/UWxoqlQ8pX0cZynrFiCOX75WGNcOqkOP5lIMbz1Hv8ArgvJ5YOhakdTA+ZCIPaPvb0wFVyzEyFYHbmDNrEfbDpqqYnmzeYyNTUdAhSZUTsDeLmbTGMx0KLixYKbyGFwefLrjMbI2hbRyg732jfBdfhDMyqiG67MQSe8flk4Py+VUXUeYbSbT6/X6HDzg+UEgL/EqMZqAllBsSQWUyECyTE2HfCvkofBNAfg3wkhb4+YjQslRMhiLX7T0xeM5w2jXJarV0QoAUQS259ABH27YRZxfiI1StmUFGhoGmhqWmTEgFiNTObeRBIm5AE4DPHq+YQ0spQYKWIDkhF5GYNtU33Jv1xOSlL7BTUVikDf9qZmnVOXo1g9NTqBEJMSPzbxfaxg9MHZHx7Uogo2hiLS0b7bSZ+vTA2X8GgszV6hq1AJJL6VAHc+bTHOwg2GDk8LZWPPluQ8yvU0gmL/ADEmxFsNlCvYmyNfHYJaQstAOkBekmQZkemC6XFGcSK9RDsdLhxHP5pjCyv4TyI0FmelqgwagMybWK6v06dcC5zw5kaYB/FOJ5Kuva+4O/3vtjXHx/wGyxtQqly1LNgkmWV6ZkMI3KiDYj8sfTEGb8S5qgR8VpG9mVx0EGx+3XFBzWbRXIR6rryJJp9OVz98bqhWN6VU7WNQn/4Tii4xXIu/DfGepiuguSbBR09SBNgb9u+BfEfD6z1airljT/EFCi+QEkKFLQtv5udrzfFZymug6l1qrsTBBNrzyke+LFl+Mr8YVfOlgFLB4EGSAYMGdxgtV0ZU+zXEfDmYp6XNJlMHnK36mY0iOnPkMV3KVPhN8R1kyCg2Hr+kYtHirxHUr0ylIljIDMAQAqi9yACSZ2vvijtmKu7Ob8z5hy7H7YMLa2CTSeiyjxc4uq8435+mF3EONVc0QG0qF2k7czv1P64V082TYhGg9I/QgY7rZwT8ii141TeJm+HUEvAuRb8nw+lpu81DEEwQLEnYXv2tyvjjLcLqrSNYk6FkgDcEA9doiw74rWSzwWSAJFtUkGDvIjB2f8YVHpGksimbHqQP0F++EcJDxlFKyDINNNqncmN7kg/oTh1W4065ZtAPy7gSJPM8hA1fsYQ+Hs0FbSRN9URMwCIj32x6twbhlN8p8E+ZCHDFIEyTee1p9MT5Xi9jQWS0V2rwR2oU3FMmEpsGF58sCefTfthRV4CaXmYeadunK0H0/Zxb8z4Ry2X0r8erRLRp1VITlYEEeaYIBa+IK2SZPLXZXphbOCdZPIg6TI+pwFNVon8bstnhLOfEoU2NzpIYDeVBU+9pI7jDfNUJosb2kSJEi529I+uKb4fzaURUQED86+ZX1EWYwDM6SDf+U4Mz3iRmpMi+YuGC7SbeUCLyB6zGIY2V2tnj+YpAFyBC/EaJkfmmCRuLbYgrZl7AKVYgaREG5ImOu+H3CMmGoOryr0n1aDMsHuD2iGuOo64JXh1Sk9TMZhADYiRpAEeUAb6iOU+UCTe2LfIk6Y+Fq0VdMtpIk7AS17Ly9J5dr46+KpnSumfyiZA2j7fcYzO5s1KutuZ7Tf05bW2AsOWOMuVUmYn13/Zi3fF1vs5W60EfC8siSTEE9DO3754Drkrs1hNpIF4PtifMcUUAgLf2gbbQP8YUVq5O+GSEbCzxFwVZSVKiNS+Vj6kRJ2vgmlxpySzuzHedRnV6+lsKA2JEpkgnBcUzKTGtfjLOxZlVidyRc/fGYBRLb41hcF6GzkPMrmgXA5nlJ2F526DFryyBEUEljUYKKSKKdVmbTpIqGnZDsQGESB3x5ouaIaQSPf8AfLFv4Rx0aQS/wyklWWQwNlsfpbsDiE4NbLx5LLVwfJ03zP4Ss1APQBbTEUkKjyoJ+djUdWYm5+GBthLmuO14GVy1FviUwEqHSrpZdOoHaCTMt1G2G2Qy6K1OsEpoQ3xJqqXdnHmktqBY6oYiT9MDUeLUqbVnUEuzF3qnySZLFjB/nNgBG1hGJfy8WO78sBzXBszX00szUVPh+UKoAAHlBkj5rAbmAemGXDvCaVXQValSslOVALwFEAfzeUbR18u+K5V8T1RVBEiLDodzcgdZkRzxNU8U5oKVU6SSBcLMySASRceo2HvizhOtaJaLDX8IUfLpChSwZiWdmGwKhJBGoSfY7WwNmc1lm/gZbTKqCTEnWSRADSJuoj1GK2uXqOSXLEC5JJiecCYuPNHbEdbJMGAUKrLzLAXjoRHLbvHMYy4/bNbH9XguZVkYU2O8SaYt5TGkWEtq5c9zGGOQ/EoXV9FQNtqICApaPMdMgj3BBtiu0slmXW9QqsQPzGCVkiCIE/y998aznBAIK1KbHmWMQJMzLQPoPrg4+GLY+4qtNm8uZQPuNFMsNLSu6LPI946ARgbLcJrkaBUpszXNMSCSZswa6sTsWHMG04W8H4t8IOCJEQugFvrO97jvgmlxFx5qdStLATpYrMXEgXB3vvf3wcWlSBZlHJJSqaatWtvBVAx3g+UA3ULP5pFrYhanSkgZRzIPmYgbEeZQYCrHUE3wRkfEdYQrU7TADCTtG55RH16YLzObo1UdWpHWJtLAfKTrEc/a/bD4+wZbAuF+GFqoJPwqgLG2krJhlWSLGBM39ow2PgZE1LW0Ey0MxIJgXIKjlIiQQYO3KLI+H6dVw9Ss6RYs1RgQBaZNyJB6W9L98b4dkz/958S4LMarxpm3PYQbcsScZN0mHJIi4l/p+qpKqD+YkmCBMdh02J2OE1XwnS0OTUC6CADPlMzF5s1jPpy/M0zX4erGvMioUUhVEhRbmRueknBKnKoC7ZfUfykUQyQ1584Vegmf6jArkgtsylFlZyXhejUqBRmdL2jSJEdmkCd+cdxhtQzeayg8lRHXURMFSw3UxZtjuBaDe2Cs0i1ACgJG7DTTUQZ5rqXv3v0AxlHLuKisSTqME/wzc2B/6Rm9hPaN8JLkb7LwjXkbcO8V5pzGmk3ygUiXJLGTAGli21yIAkb4zO5MV2Aq5OmGm/wzSkKSTp/6eoNt55Yb+gUnh9RqrOkltgTUby8goGgAALbnG1uTGnwWrUIT4pUiSSjkSBBNlbSPy8pY4hKdbToolHyd/BpZVXNkqDSwDAkwpkprcltOm3mixmLwGXh3Oh1T8PlyxpsSGgKrU6iiJaD5rzFzbCqp/p0zsS1cOAsiRUaFJ6Frbjl6gXIb8O4LWylIKubpsqggFqTcthK1DfaLc97YT5Uo/wArZnV9BPCP9Mx8Q16rtTrszSaLtpCmSAIiwtaLn6YZ8Y8GpmNAqmvUBJUmQ0RzMAEAkXPp6YGyeazoID1aYJiNFIxb5iSTcg8h/eNZrhearMXqZyuqiYSkRSBiJjSCYnc3IjkDgfKm7kTaa6YLnv8ATrh41IyVUgHzS8CBtq0FYuDBiTimZz/SUtP4asrEtCI9ibTMjYb3IGLbk6VdFDJm66mYZfiCqPcvqB3H15XxC/CalSn8M5glAZEUwhBkmzwHBhjJm89MVjzV/cI1Z5DxfgFXL1DTqgBhGzKwIOxBUkEfu2A6eRdrBZnHpHFfDdNSZWbFpeoZkmZk7kWE398L6PBQT5GhQT/u1aRyEQfTt1x1x501ZJ8ZRhw9+a4kaiw5WH0xcqvCyVHmgTtZiJ22tPfvztMuT4Al052M9Lkc4+uH+ZC4lJVLfMR7/wCMZi6P4fE/N/8A1/QYzB+aI2J55GJabkDHdYdt/rjSLb6YqidUGjjDsEVmJCTFydwO9thtjmrmySPMTHKes/3+5xAlGTbb0v8Ar/XE4pKALiRPXGpDpuiWlnoIief3/t2wVxLMSoaRMzGkdgO52Pbtha1NdWlZI98G5phoUAgG83/UDrOM0HdBI4g5UCmp0mZ8sSYg22G07/oMdniR0JoB3uWvqNrkXI0xvzwFRqKEIUjYEkxv2BvN/tiTM56mlMqlyR0i/r039ZGExCnSBc7xerUgFrKSQBaD6/vc45y+Ye3mI9h+zgQjv64mpEDFUkiewqtxR9iRaIMDke2IafE6qGVcj9Om3piIkx644ZsBpBYwy/HqwGkMT9L9B6Y6r8SZz5zJIiYj7C32wBk41Cdhf6Yc0SjEANTB7mNu45kyfLgNIyOxm2ZId2IPWLdBfeL2wvppDWMrMRy3Ha3S3XBWYMTdWMdeoH7tjVCnpW5A6XEfl589/bGQBtQqCgVq0kZGCkEIzlGny3BPWe3bDPh/ijMKpZgHkwoKwYEXv/XCCgu2ghrxzIi+46W/4xJVOpoGm5FoJgQDI5bHbrO2FklLsHXRZ08U0nLTRBsZDAqsC4stwwGrlDWuDiw5LiVCoylkoKHvqAZSVadtSG0xfcWmMULJZRQzSCbDy6lD6gBJk7iST3wwoZerNqBaTpIqO1okGYsGud/5SOmOWf48X0UXJou9PjeT0y0U3Ykw556iqxMX0w9+R62wVw7xPSCVD8V10rMsnkJJMqtjcae2+0C3nz8HLPpNEI1p/iaoB5bbCOXvOOM5wSqtRnNbQhU2UgtItBhtiQJJtviT/Eh1YFyNnpVfjlFFJ+M0whbzg3YxDErBO9oEAAxzEOY41RqIy5chvhklzTcyBcliyECQOtpI548z+FTBKUqpYOSZnpY/ljVBsLWk7bE5jIsj6/iaiTJ0AMWkg9QhFpInl2wn9JH2MuQvuZf4lOVd0LaxKHXOgC1/MsyCIIneOunqFdEViwFrFVJMDUHBtMlSTbkIEnFHzfEKrEqlQeUEEkiBuPNpvIuQCxggRtjtfERp/OVa9zpMG5kfzGRO5wF+NXTD8ha81l2RZJRgADCixuIE8xyG2Aap+KNLVwqjUSNJOnTf8xUk6QNut8LMv4josxDUKmr5SdIVYA7ehtEW+p9TiiiWAgHYbCbXJIE9bE+3N/jrtC5s0mXpLBl2aygPbcA6gJHKZ3jbcY4zodXKA6lQ+UlZMzsDMwdgPXbnFUrEuS7aFPcbwsACLCzbddsR5bNecqSmppFplNhYcjtc9pjDKKQMmwR+LU6ZKsI0xAESTJiPNtpIEj6DHOXzJLOfNBYw0k6lFwAJ8ptP9MDCgylgoVQlmYjzErqJ1FtudhtGxnE1XNhZWmxgHWNI3qAbid12H998U0loAx/CVzca791H2N8awtHieoJ1Fpk8h1/XG8DGf6GPPKhtjpWsO0xjeMx2RFfZpHPX9xieqo0i3LG8Zgvr/YUCTf2/pgiqbe39sZjMMLHsgO+J6g3xmMwAohT5vbEjiwxrGYL6MjAbj0/vjbi5xmMwGZnNYX9sdsvkB5zvjMZgPo3sGBtiZHJ3JO/7+wxmMwEYMyij4i25r/8AHG+LVWFQwSLnYx+bG8ZgACeB1CWMknYXM2OrHp3DjGVBFia0EixIlRB9rYzGYjyCiLOMRVqQYupta5DyfXEPEqh+ALm5Xn/+P+5+pxrGYmu0MuxJQchNzuv31T9ca4g5JogkwdMjkb4zGYqDyPMwgWogUBQHqQBYW1Rt0xxmEBouSNkH3pkn74zGYAshNndqXffv51H6YN4W5IUkkklJ9yQftjWMwF/FDs6+M3xPmPznmf5X/sMGeG1DV6eq8spM3k6m3xmMwGKjjMH+PX/f8v8Ac/U4gAmk5NzpW5ufkB/XGYzCjC4DGYzGYcY//9k="/>
          <p:cNvSpPr>
            <a:spLocks noChangeAspect="1" noChangeArrowheads="1"/>
          </p:cNvSpPr>
          <p:nvPr/>
        </p:nvSpPr>
        <p:spPr bwMode="auto">
          <a:xfrm>
            <a:off x="63500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24932" name="AutoShape 4" descr="data:image/jpeg;base64,/9j/4AAQSkZJRgABAQAAAQABAAD/2wCEAAkGBhMSEBUUExMWFRUVGBoaGBgYGBgXGBsYGR0YGh8dIBwcHCceHBsjGxoYHy8gJCcpLCwsHB8xNTAqNSYrLCkBCQoKDgwOGg8PGikgHyQsLCwsKSwsLCwsKSksLCwsKSwsKSwsLCwsLCksLCwsLCwpLCwsKSwsLCwsLCwsKSwsLP/AABEIAMIBAwMBIgACEQEDEQH/xAAcAAACAgMBAQAAAAAAAAAAAAAEBQMGAAECBwj/xABBEAACAQIEBAQEBAUDAQcFAAABAhEDIQAEEjEFQVFhBiJxgRMykaEUQrHwI1LB0eEHYvEzFRZDcoKSwiREc6Ky/8QAGQEAAwEBAQAAAAAAAAAAAAAAAQIDAAQF/8QAJxEAAgICAgICAgEFAAAAAAAAAAECERIhAzFBURMiBGEyFEJxgbH/2gAMAwEAAhEDEQA/APFg0Wxtat745x18OIt74pkV2SCr1GCaNRTbUR7f5++BRT6XxIMv3H1xsg0wk0iuzX/vf+oxz+OI3JPtjgFxvJH1xzVOqAfaLj++Nb8mYXTzZJ8ovzkfvn9sYc8ZgqPebcsL0t6zadv33wQ9CTsVPPf6/wBcaxbOqrKTIXe+3XpGGOTUKyMFBPRhE9ed/p0xunw001Ng15MgEBeu/OdrkRiGtcaFkwSPQf2vhbbNjex3luMlKgkDTMR/xEWj7dcPchxZmkipBB222G4kbRipU6agiSCbSDa2CEzYQtFjI09iNoPTt6YVxsaywZusCRJ26dLj9/4xG2eYXF1HI8j+pGGLmnmqQqJpLEebT5ZIiZHKL4SuoFmUiT7bfXlGFSQLZsZorvIDXgGd78uU43meJkiASJNutuv7/TANC0jdTMC1v2MSusNEnYRtv63/AHGHoKZKmZZbDSWHofefrjvM0wyTIAEXIPOefLv6DA9XLuT5RJHJRyHYXkdcF5DNKwM+tuU7WO+FbCJa1EiZBEc7EH99sc0ak2P9cT53KaSYJXqOR3gjsdvriHJka9LyobY8wbcjvh70YiqU2Bnmdtv+MC/iCDDWt6YaZzJ/DNzKnZgZH03HKxxzmcrAE+YHqNj9beuBkEhp5kWn6g2xOtbmv29Of764XjKRt5rbGJ3nfnbElKiGmDpgTJPONrfricvaGRZeGcS1nSSVEAeUxt1vt1xDxjOo6BBMJJVhuQ3v8u/fnhbRy9RVmNYMyASwjvAtYx/xgvL8NRkhdQcx5iRt0GwPr6dcQySdjSi2iqZ1HRrbHn1998cO7LsYkfrFsXKrwukyjc7wx0hZHQcwN7YQ5/g5U20sOo8oG/KcdMeSLOdxadCgXAvedv643TrFVMW641VoR3npJ/XAzk9I/fXFLsU6qvzmcaSSccVYkxiWg4/pgGC6dcgbH6/4xrEOsjaB9cZhg2RMLx++mNFjGOXOO1Fh3wo36O6VUrzx2GIvA2NiJ3/e+MGVbTMWFu3/ADifLAAHVBvdZgkdB2t7YzaGSZNQrKbEkdQeRvEHp646zOmJUeo0/p++uBc1SUMCp8h2MbdR1MdeeCHzVtBgwD5haRBHS+B30FkakMIM72n3xdv9Jcop4ijHTHw6t2AInQxmPYHbliocN+Ex0mTPIcvrA++LT4Q41RytVmNRqaaHCMKQqtqcaSCNSnSATE3nAlIWtF549FXIaa9WjmPxL00y9ShSICPMsWdVWPKbKbkYT8c8B5bKUaxl9dApLNUoH4wJCvoRSXplZmGnAHCquVo5etRXPVDSq6ZDZQyGSIdf44IqAACR2tbBXF+NZXMUzSfNtqchqjjIIKlQrGkuwrXIHO04yVCuxdxnwdSoDO1PiOadM0PwzW/iGuNYkxstOSYjbBngI0Bks5+JTVRdsvTZoBKLUNQa16aTDe3PE3GOJZKtlcplPxlfTlwZb8KTrJHlJ/iKQEWVEzbngGk+TWhVojO1Ph1ihecmZmnJWP49lubc8M7AMjwWplqeRy1RGYtmsyrimoZ3WUKsswGGmGBJgDrcYs3D/D9JM1k6iqV+LVqBqbVKdYKUBtqTyzBJK3IPPFU/73Uv/pT/ANoVS2UDCmfwMyrAKQ814YabcrYloeM8spoxmwoy7s9NKfDxTCl1g2Wvdbz1k74Vo36JMx4by9VFqUTVH/1aUaocoSRVPzrCgKeqmfU8wq3hCmFzgR2nL5mlQpAxtUqaPNaehkQMM89xKhmVTTnymlzW/g5QJqqCP4rgVfMwvfYXtjrjHHqRpVEbNaPiuru9PIqrO6XDEiv8xgX+kYXIbFkXFMvQoVGSg1Y1Eqrl6mrQabyQCdppw1wb9cd5/wAMZZXzdOiaor5amzsz6RTqBAC4AVZU3ENJk7xOJqfivK1kNGpmTqrf9RxkhTaoy/KWb4p8wgdJ98EV+L0qtNkqZotU0gVagyYWpVo30qT8S8HeN4gjC5V2Gmd5PguXy9XNUP4r1kydRmZtJplmRWOgRKkSLyZvhcnhHKuMvQqvUFfMIjqVKBKfxNegaSNTCVMwRE2tbBlfxHTFO2b+emaLP+CmoaZEBWf4wYQNiegJnEGT8Q0KdNB+KM0ZRKjZIGpT1AyEb4srYjrE9NjkmCmjjI+E8uEytLNGq1TNPVpAoVCrofSG8yydxb15WKujwDL5bLmpmjWdTmHo09GlSop2Z2LBpvYD6npY8vxLLCjl1OYLtQY1KNT8MSdUyf8AxbxzXpHY4Hy3EqNJamvMGqjVPiFamTDqrN+YD4sidQv7HE80OosDyHgHLDMZijVqM7U2QU0WpTos1N1D6/OIJAIGkc5wtr+EaNEZivmBX0Uqwoog+HTqMWXVNQkMoUKeQOqcPcpxOkC71M4cylZtTLVya1U17KwDVfKRsBtEDEq8Sp/EqrVzZqtX8zJVyYamxWywoq/MotYiwG+C5oOEiOj4ey9A12qmoaFKjRzCMv8A1CtQkaCJibR7z2FU4jXpID8PzKx1LqIJRCTEsDGogcvpyNkzHFaJNfXnKk11CvqykAKhBCqPigKBERGKxnMtRYlqWksjEgQFDdCVM6bHbvE88RliPHIAINZhCEC4GlWa3KRE3jE2W4GdJJcRfUxk2tsBcAfUyMF5LOlG/h3HmDUxIIg2Im8gbg7Y6rcQFQKqHSCdREbsIEWvpAuB19oTNp0g4eWVbi+QAAZdrkWufXphHmqTHzbyf849AzWVZgVIABG7EbdY/wCMVnjNNaMKBqVl+a0GNwo5EfecdPHyXohOFFd0xbHWnlhmmTkeUi88o9R+m2NLktMSR12OL2iYu1RzP1xmJXYqY/TbGsExEwEb89v647y5APmBIPtjlR8vfBgCmkWBOsMARbSVIIJ6zIH15HAvRRE1GptAB2kdYx3WRHJAhQbrfbsSRtH9MBCqVOpZ0i1+4NjfnfHS5yJ6G9jy6frvgUNkjiuNNt+u32PPHK1DEdcRvUkmcGZTLE+YmOk/r++uH6Ql2yXK0tAki5m/9sH8KdHzVJHEq9RFiYMMwG/aeeFrVBJjYn3/AHyx3lsqC0Fgp5cgP7HAS9jPXR6fU8DpWqAKlTLMWqg06g+IdKOqJU/IVpuWI2N1MSNhm8GrdFqjVEEspQB9WTF/MZXTmx0+U22xTQmkkl2ZtrE/rviI1RBAYnqSf3OwvgiU2W7iHg5aXwwao1PWZWdx8NQoSg41AmFILvMMQbXxlfwrS/HClor1KXl+XSSFalScsGQMCw1kmmo2gzF8VKpmiwsS0b7kCwtfnFo7GcRu1hcgC+95iLAc7fTCjKJYvEXAadDKqypUUrWamSWDLUWHIdSFAN0YGCYtPzAYrYpT5ZkwNzECJjGPXYiFGlOsT+/6+2OEpsZIHfqSdzz/AHOBYVEsHhs0nBovHxAS6yTLQI0gCwaNxzjrMlLk5VgYhY339PSbewxWKFYF1KypBEMLQd5mNx/nF24YwrUTr+YHzNtLEa0aB+UiR2M45uW47Kx2KUSky/CYFWUyHG97QwJ5WMj0vOGvCM9deVamSG28ym5A5EEQw6RiLKcNLuVHlc3XUDBmRHMwx5RcE9MQZ1PhsDGmDANpBHIxsykmDz/Wbd6HSHPEeBQwZCE1KL8pmwK7RNvrgSrXn+HUpqrrBK2CvaNSd4uN79MT0eJE0gGGoEmLSATeI5SYI7z2wJ+LpltDhmBACOCJUiCNvY236csTVvsoqIMvAJC7E3DHn6flcet56Y2uYenVUlVOpSw5qFE2Nto5HqDywRVFN9QMnVcnaY2jvIEj1jeMcVss6qCCxcTDTCnaOc7dDzIxrXTDh6NVeHMQ1SidIPmKSCAtzPl3WV6WG/I4ipa6qlSqBl2nUljYjUQVG3MjBvBapCkTAIC1E53Mcrw3sYkR03W4e1BlNPUaT3X8xUn8oPMRIEc7XwmW6N/ggq5Z9J1MSpIMnzm02kglTGzW57iMJ+I5chhJGoXSohEG48rDkY5X5dcWFswsGOwaFsbC57gmOXuZOAMzlvKSJ0m89IIi/UHqBB3wYSoZxA8vmS5my1EILAzDbgX6G1/TpgcVTqMNpeTKkAbd/l1fqL9hrO5K2oSGG0XUiLkG8Hby7dMay2YFchWhagECZgi1p5X25j9aa7RM1SzRZoqGDYmTEzzv+xJxmforU8u4m3/mjle+NVf4spVMOCQr2nUeR/8AMAe0zgGlmWRoqL5uTfsxh4p9oWVdA9TMFCyhAIsbA/ff9MK3qlnmf8Th/wAQpkgOt4EExY9gN+ZPrPLCYgaoMzPSLbf1x1cbTRxzi0werTM8/pjMSVDc/wBwMbw9igaVYIPQza2O1rgKR/MP394OBycawA2SCoYjkcaJxrGwMMgE+Tpam7D974Z5jNQsbdN7j+3p0wTkuAOE80LqvJuY622HfEL1A0QBYXJ3PL+2B3oqlSA6NQ8lknpOGhqjamkHaZ1MbX9P8YCp7+b36YJbN2inax1NGw9eWCwElNC9TQCP9zflVYvf642lI2AshJC9W7wL/vvgzhHC1am1RwQqwAdy7CTcSIWw7db4MfLl9REiRbceUQekAc/ryxKU10UjHRC1AIoVRINgIlifSbcrduxGBK2VNjVKgC4VTIv16nv1w4ynDlWk1SoTzi5sO53g3tzwuy/DDWbmtMk3Nyx2EW22HvhFJBoGRXqfKsrzIPlj+gwNmHAlQSFG521d4NyMWnM5OEWmgWnfcyxIHOBYn7C8kYrObp00MC7c2PW8n+wwYSsziC/Egg7Dlz/5FsMeD8UZK1OCQpIVgSLoYsR23B64Dy9BnMQxJI2E7coH6dsP+FeAMzUgikyyR89onaZIPLDTxrZoplozFP4llWaiNIPXTciReJAPtgPM0C0MyHS0BlEcifvIPscPcp4SzQ+HtbcyF0kWHO82t6YP/wC6NUAyUabmDabTI37ADob48pzUWdNFbpZJtEyCBc7XA5m/9AdsAZrLgkgNCkmJIIBGlhBAsYE7dfb0HI+EZ3qXuDoBsCDNyd779Om4Iof6fZYLEsQRESFWeohZG/WO2CuRrYMktM8kOvzhj5ludgJF5jl6bX+jjIcT0qVfzaiQwH8oEzHXt0H19CP+mmRLEslQneTUcnl19MRV/wDTOlA+BVZCP5gHmeZMA4aU1JBXJFFDzWU1gMAqkwQ63cSSBIsCbGeW9uk9QVDpCldoYGdLW3FrGT3GLNnvBjopEqBzgkD6hbDbeL3vOFmY4RnEgKaKrqDAhXY6I7odO25WDa+JZ2U+ndip6SksySGAMTYi3ymLmRzN7W5YizFBtQUqsPEqpm9hIn8skeYeu4OH2c8MZgxLUfiRIKqfOB+UX0yAZgiD6GyzifhHiGkMmZENEq6oI3kEwIPaPXaSVJX2hnOKXsrzhgWnnaWHJYsSOe155fUDOcLIIqL29ZuOZ/Tv0GGPiHJVaFQ0mZGq6dQgOoZImQWOoOOY9MScJCV6MA3UbGNQJI77ReQIgme3RbirJNxl0BV0FZBUUrq57AnmVN97SDv0wvzcVKYk+cDtJiBflPLcYYZ3ghovqmVaNVrg7A29Rt/TEedybSHW8bmNx6dR+ntFo6OeTsDyldl8sibiSOXPf3vvgTO5WGkQe3MX+l8EVacGJ8vXlIEyRzGO1giLHkdIg/c/bDqVMWUckI3pvJ+u3W+MwfVyzgkBZHUCRjMdOSOait42MaxvGMZhhwbKa6oHQSe/KPqcADDnKVClIAAan2POL/5+mM+gpDHiufBhFnof0Pt/Y4XoQLAW68/tjmjpNQxYC3O9rz98bZu3UTy9BjJUixt21GBuenrhpS4cFSXIj139YFzf29cCZDLQpcg6b35RH+Rg9qbVdI/KIhRcxvJ9eX1tIlZPwGg3J6nGsgFVEKoFojoDvYGBvzvOCUBSn8Wt8h5T5ipiIHPnfa09MCSqp5RqVSJHNjJkWuFuPrg3LQ7F6kuy3jdR18uwEQJ545ZMqkRV6L1ruClNfMqERaxlj3kW/ZbaoVWUeYqAAT5QOWx8okT1I9cc1lNTzTpQnSI56bQouCep2E84JBGRQRLXH5RE/wAom8eknfYWviUpDJCbPV6kkLBaAGMeY32CxsByv13wR4f8EiofiViYN9JGkn1PLD3L5UsSFAVCZkECeVzEtF/KoA6YY5JzTbzEMwY01B8iatvlG5B5yTB9Y3yOqQca2yb4mWyilQi0tIIJIkkxyPzHrG+5sDiXgGf+MTU3Rvltciw5HczP1xHxeqv4aqBqLupQHSZ1NAIW2kC+23e2Enh1FSi6swZKfzKuqCRNpETAA9z0BmXcbGsvz51G+lzMcv0t6WwH+PUqArAmbiYheo+319cJctw7XpSpHmUvVJkDcEIJ+UeXlyXCrxFxEJ8EpAhoUC24Fj6kKfbCLjTYLL/SrhbSWtyI3FxbrcfW3XDHI1Z3NvWdrHHm2Q4w2umrlSHEkjaJJPL7d8Wzh3iKnrKgnyixGwMEkT9JN8CSa0LJFozVgI3+8Yko7frtbCrJcWFRtPIAH67elr95wy1GNu/7/fLAINVo5rdxYj3xWs/QZSWRC1NWkpAJB5kc46gEHDvMZsQf5pgdz/fb7461/DSOf3JP+cTetlYa0VmorNUBVHXmz06oUT0Iaxa4mQfU4Y1c89RAUFNDfTUqKWO0agqyEE82InphNnOJkZ34KKADSNdtNqjBTpKBvyyTJIvE89iuDeJ6JX4VCDUAPMUw7oFLKs3gAgyFIiBN4w0YN7o3JoB4jwQfDAdDWeqP4+sioTH5lIWBpny6QBBi1iPJ+I1nytdNCik6AqxUQHXeXSdu4t9MevVOLVqipWOXqXJptRpFazeYB1ZZhWWFvMETAnHlv+o+QDBK6OHGpqZANwQJ0xuIg2O07nHVwp51I2X1DqOZFWmKpEJElSZHmm21xMqO4wqTOCnpHzKpgk7RtP3GN+F8xOXKPMC4b/ax6wdm1Ykq5GS1NgBJgEiBJ6D7e+LLTcWTfs441RUgFbza+0WIKx6TgBwQQpBnoRHlPYYINIsuh7NT8rDY6JPm76TuPTHGXps7HVJqICG2Nh67jmPTDY0jRkElItpZu6mxxmDqeVZgDC7fpbljMRy/YKR5pjYGNhcbOPRRzm0+mDK2Z1XiLBRH8osT6n++BDYY6S+COgrXeNhaOw74YZKirTJAVeZjfeBfc+8YVi5nl+/7YNy2XJYATEi47mIHfGY6sO1+WJVhYKo3Mcz0Hb7YJ4dntLQjXIIPebSegP7nmveiZ6m8wLd/l5AdOuGGTyyNJK6lB81RQxLdAUa0D/bFjiM6odDhckTT+KQ/lJBKxBadUAahpULJIHOOuCctU+JCmbyCVmYvAjr1j5dtzYXK1zZm1kchrkc/LAEAmQZgxA74N4czKCXMEqI0qQUTew6tPLuccb2WCKQa5S4ssxAAvIUDygRYkc5AkCT1RqkudJLG0DZQP+QT6C0c4kzADGQAm/lhtKKDbqWNj7DCzhPEZqNcCbAmZg3gRfeTMjbvg4sKasveQqnSJMnYkdB3HKTG974W1GDZggEaUGobXqEmW5TGof8Atib4gy3G7AoFAAM3+g9rE7ne3TjKs61y5LHUCwOxHOY5C+3+0dMRUabGlKxtUqU1pOahLaFaPNBUxcA380W1DYzHM4qfBOMIFZNPlVlbzH5m+aD9p7SOeO89xFCqgk6Hs1xIW502vcggjnAnpij1M40nlf26YvxcVppknKmelv4qL02OqC5sL7QRb/8AXfpGEmc4+tQU1cRpYtJM/KGk9yYjFRfOsPk2HO0A9o+uOCtZkkglVkdhYfS364uuJRJuTZbctxUKBqVg1IDyqY+Yjfe14t6YOpcbemzRKhhYEGYKyN9wb37+2Kdw/jTU6gJHQQROzhvsRi4ZPja5ioqPpanGoqwJUsFZRaeh3/2jpgTglthjLwWTwr4oDMWYqC+kyItABJ6W29rd/QsvxO9yBNwLnfpbeftjwTjuSbKqhUkK91gzpO5UwZIEiD6+zXwv4vq161KhLBmYe8Xv2AmD6DHNLiv7R6HlXk9D429RMylSxpahtPzD5Z/Se+HefzckRzEk73F4P75YzilD4tFqYsdPl5EEER6G2+KFnuPPRARjDJYqCTeYPaIvPucQUc1Q8dO2B5vjT/8AaoFOman8ArpmGK6tZ95ERzE9cXLI+JaGY01jQAjykkfxNS20/wC7mI548z8NZpszxIspH/TdVNjcQd+zR7Yv+WzoRWWgvxKmqtcxYqCzM0A6QWZRa8EYPK8ailuh0otNsY5rMI9OuVqKF10pCyhWSV2IH5TuJDDbnjyvxVRCtTSlUD2LVQ15qKAqj/2BVAk7EnecWz/vbVqqv4lsiUBBL03NRkHTQfmkWkEWLHkcVnj7JTqMpBKF46sFqKSDP8yNsdyAOmG421KmLGKx2VLhGbZGRY8rSRufLubdZGLl+EDUmYxIESZ3MH36f8Yq/A6KNVosZ/Op5HXB+hI++HS5tkpsoG89yeQn0vjpnuWiLWtgPFq2pUqgAPTs0bECJJ6AgwexxE1a61Vkr8jW/KdieRKm2DXdIuQQSVMjoIAte8n9jGuB1AjNScSPzBtmWJBHTy/oe2HT0JJUwhM2qeUVhAJ5te5M43h1laqhADSpmOephI5bCNoxmOahsjx0Y6541iVKdpnbHpo5TiokGOnvjtMRzJnHai0/TBHRPTbkNzt+98OUnQoEwvzQOR5Cx39LxhNlqZ39vXDanmyBvciCOoibnY+mBIpHolyucPmVfKXEAkWVZmP6nqYxlLJX8nmNoInbb97+2JeH0PiXk8pge/3/AExNmMw9IQGEkyAI1A+2xiIja2OeUt0iyjXYVw+kqMVJLtTkvOwM/KL9dzI2wVVz1WpoLz5zNNPzMB+dhNkH5Qfm74XZHTpksNHNR8zuQTDf7AbSd74Jo1Sz/F1lmg3ELYSIE7Dpz6bjEa2U8DGgQRpUyYIqMOhWDE2vBE9T2xUkqOtY9vNBNojr6YtWXzKlgUkNcgH+W8A2tAaOx74U5nw7XarUcAEU4bePLp1ADqIFzy9sNxySuxJL0P8AwtRDgMRpGlpaxaewIgsWgA8zNrzhjxiroUtcmnSLEQNvKpGobwNuyc8d5BtOWEaQYCLPIlSJsOV2M80wVxTh6/hnJWToamo3kmELkjuAonrjlc7nspjSPNuOcVUv5RzkgzYxB2tH9ZwnoUGqVCBzubgT9bYK48miq4gmHIk7wOXP1jHGV0qBYlyReBA35Rf0x6cVS0cz72P+G+HPITpLED5QZneYkQLDvhO/H6qs2hUpzAK6FI8u0zcnvzx6L4SA/CmbuTPUyZB23mLX54o3jvhXwcxqWy1fNsLEWII+h98QhK5uLHknjaOqOapZr5lFNzBMCRN/Mv6kXjvgNstVoOCp7CPXnfv74RB787d4vi1ZTiDHLhqtQ8wvkUmNtzeJxSSa6Ei1LsF4jxZqgWnpmCIMntePr7YtHhLJ/hM2lTUP4lMgTBK1JAItPlIv7YRpmVUBiEKzyXS0j0N+on64lyvFZIglkS/RoI7md4mP84lK6pFYpdnuuUz6sCZmQLdv3++WKl/qN4fWrl2rU51hLjqBsR32HpG2IshRzTURW0MF5RGsiJBgXFulziLP+JtdIp5lsReOY6G83JI9MckIVK0Y868I5zTmKYFiUIna9QjUe3ktOPT+CUUNI1WEh1BVZI8oChRY/nOgnn51HK/lGUQpmcuE+apTCjsXLpy9YnF+zHiH4KVADZPKYj8uhRp9LC+H/Ji3JUPx7Tsb+I8rSpLSFMKayOKhaAuo/mmPysusadlEbRijcfpEVKhVtSUfhJq3BDN/DnaSFwwyeZqMa7MSS4ZKRknz0tJMHldgJ9cVvivES6VSG3qE6LWWlGmevmcgYXig1Km7Hk0oguRDfiAth/HJO9ipvvyAnph9nFAe15Ng32+v73wFweiGSpWJBZqj7DYGCSB6kj3wZxR2YKwjmDy5CDi8ncqI1SIc7mQ62EMpEgCBIHlsOZE/TEa5wPUV5gWDAdunpt74DzVMtBB+byt/55nltfn3xJTzAZAdMFLFRzJ5+5nFKpEn+x7Wz+htMxpgRB6YzCdqvf7/AOcaw2DJ2ymJviZqto674iX9Mai+OkkdquOxv+mNK2Nge5waKUFUF2LSF+/t0vhxk6WsrYQPlBjcdRERFz7ThXl6RdpMRz5AAevpGD2ryLJANlk3P12HXliUy0SZ82ZCU7qfzbF+vSF7nkO8Y3+HNVzJAUTL7SF/RbGOZnrgNqQBgtc/MwuORAH+2bd/TBKVz5aayEEE2kT6cx2wjVdDbbDAPiNJGlBpI1AkhQIEwIvuBH3wZRplmlADq2O0n2352/tiNnYG16ajVuLc9Mncnzd7yMO+HsT5mlWML806ATNh7+uOeTHSNUMkIKAGZMkAgAjYG53mf+Dh9weV+NckaXmI5BUjkBefTEOVYNOgXmNMWaTsTtaN9rEbYA4Zno1gm5V/m/m1VDt0uJ/xiUvsMhrkMpTNNmOrSi2NiJqD9QIseuGlTM66dME+WVFhyQl4PQlgCR0GFvA6xbLKHDBmZDJiT5hM2jTAXqPKuNZyutOgrVIBMwoN5cwBa40qoFt/viONyDZ5b4rqFs1UJAu5iI2Eb+lsQPTJrlYjSAInaABz73wYKHxc2IBIkk9ZtJ9JwLkBGZLHYFzeO8bWPLtj1VpUcrPTcnSCIsWlQT/u1Age4H3OEfjELWyUyCyQ4kHVbym+1183r6Yn4fnlLEG6sbbfykL6XAPYjpgfitYAQNqlMqZvv6DuTjlxqSZW7i0edZPK66gXqb4a1XsyzOnyqLC3T9ffGcEyQisxsVhQdoJmduwwUvDdTIetztvJ6dr46pMjFaO/D/ht83V0arKLmwHOwkgdp/pg7KZYZfiFOmRIRZ07kvo1QY7mIxZeCslIRIEcybad5Ejsx6DFG4dxkvxMV2vqqOxHYhrX6Lb2xCLc2/SKOlR7RS47VpUBVq0tCqBJBDEAwASBJEWsY5XxSM5wF85RrZyk4UuzFFOxQHSbciSLfs4s/FeL5arlmWi6LUgLTCfNJEKbbqZIIM+5wR4er02y1KkrwqUwpsAJi8xsdU8scybirRSrdHj3Cc6EzWXLyGplBMXEaj9QzAe31tefyqVaeiCXp02qVBJk1ajKEQA3jUUX/wBJOKv4lpKmeAUf+Kw2FyKrQb9iN+mLc/FVTiKuSNL0g6kfzHUwB5AqxcR2HfFeXtNeg8flP2Mq2nK0ssmqTQSqamluZUK7Wv8AOem4Bx51xDMR8QDzfEdr8tIebepVR74l8QcaZj5TZtY2/LqsOnIH+uAsmoYOWEfDpAIvMsWUD3JYt7YPFxuKyYOSeTxQ7emaKoJsu4HObm3Zibb454jXinz1WYdOf12wVxQgrpNyQR6GdvXcb8sLUWbMfkET6ReY2Iv9caDvbHkqYNQra1YMbG4jecbpZoodREBjcHqOfqDgViabREX5fvpgpk1AgA3UsLztv9R+mLkGgylWBEtY3kQeRjG8DUs0rKCySSLmSJItNrYzC3+hMV7Ky1saGMF8S6IWYx0kErOqcDf2x3RudhiBbnF48JcJp0mFSsk/yg7ddXfsO/fCck8FZfihm6K2KRMBffuef64l0sIBHYk+9hvacesZzw9lc0hqBGAW4emANUETKncX3id+mBl8CZcNqKVed2YKJ6GBYi/PHOvyE1tHQ+NXSZ51RyDFdRMEmSDeF6x6iIPbDLJ5RzpFFG1EzrCs17eYR3tj03LcJy6CadKnyMsSxPKZg23xJWbM3QadIgQs6o25na/K/wDSb5W+kMoUU7K+HK5JU09IB+VlFpvqANi3fYR0Awwy/AalMkMkwN7wBvM7Eyd+525Wjh9ZSe99+3L7E+2HVPNgrBBm+8ASO4gDEm5NgcooplEfDKtpWSYMQAI3O5BtbFE4ZmdNclifnIIEjbeb2GktfHo3inMKkGlUIcHzBSNPOSeUAgTAO/LHmHEK5loN3LSeXOCY25A89++K8XG+2Tch9luMKyUFVtITVa9okb72tv33wr4txjXQECWmPc3aehAAHvgL8QaVTQDq1BWtbzFQw+hn/FsK8xUZjG7FthfeDAA3/vi8eJJ2K5D7wflVLu78hAIJszAqu1z5jP8A6DhQ8mSouoO3MloG3adumLtwbhCUssqEHWxlhvDEQBHUC31wg4vwxaAJWYbdbWMiSL37dfUYyncmZxpIEyXEQqdy1oieu/URHOx7nBCk16kDUEEC1z5gIvyjCL/xAOR7crf4xduD6UpqBE3PeSFEk72E4aWtix7orqZfRSZTCzWaYvYBY35X2xPSRnqAAAACOW4E6fUf19sR53MS9SJA11DG5nVH1sfth/wilAUtBLHVtNzy1R0In3xOcqVjRV6EfiKq9GgNTeaoCo66R8x7TYD3wp8Eqp4hQDiVLEEHurdMOPFWWavmtbEaAAqnla8iOu885GFHCj8LMI6lTpaQe4/xikF9CU3cz0zLeEEXLKiAitTqjziSStRiljPJSrDppwfxqinDnX4axTYkhjcatiDPMnzX/wCbVwgq9IyQbgwReAdW31xF414WmZytSmfmIJRujCSIPsfY44r2rOi/to+deOZpqlT4v8zMQb/zH+2Da3EGanSqE3VXW/LUSLDpc/TAqjUmk7AGecQSfa5wZw7Ka2oITb4iz2Egn7See/rjsdUTSd2MD4c1kAwgoUqck/meqdQH/tMnsuE+SJqZjyxEiBYAimDBuDcwDteThr4n8QlkYIfNmXas8bgMWVFgbeQAx3wL4cZVSoT87KVQGd9/1EGY2GJxyUW2M6ckkS5+n5Y1dTfcG3f0vzxAtW0kSyiGH9PXn74k/EDUYElB5hsfp2xH8MwWXzXkjlHK/UWxoqlQ8pX0cZynrFiCOX75WGNcOqkOP5lIMbz1Hv8ArgvJ5YOhakdTA+ZCIPaPvb0wFVyzEyFYHbmDNrEfbDpqqYnmzeYyNTUdAhSZUTsDeLmbTGMx0KLixYKbyGFwefLrjMbI2hbRyg732jfBdfhDMyqiG67MQSe8flk4Py+VUXUeYbSbT6/X6HDzg+UEgL/EqMZqAllBsSQWUyECyTE2HfCvkofBNAfg3wkhb4+YjQslRMhiLX7T0xeM5w2jXJarV0QoAUQS259ABH27YRZxfiI1StmUFGhoGmhqWmTEgFiNTObeRBIm5AE4DPHq+YQ0spQYKWIDkhF5GYNtU33Jv1xOSlL7BTUVikDf9qZmnVOXo1g9NTqBEJMSPzbxfaxg9MHZHx7Uogo2hiLS0b7bSZ+vTA2X8GgszV6hq1AJJL6VAHc+bTHOwg2GDk8LZWPPluQ8yvU0gmL/ADEmxFsNlCvYmyNfHYJaQstAOkBekmQZkemC6XFGcSK9RDsdLhxHP5pjCyv4TyI0FmelqgwagMybWK6v06dcC5zw5kaYB/FOJ5Kuva+4O/3vtjXHx/wGyxtQqly1LNgkmWV6ZkMI3KiDYj8sfTEGb8S5qgR8VpG9mVx0EGx+3XFBzWbRXIR6rryJJp9OVz98bqhWN6VU7WNQn/4Tii4xXIu/DfGepiuguSbBR09SBNgb9u+BfEfD6z1airljT/EFCi+QEkKFLQtv5udrzfFZymug6l1qrsTBBNrzyke+LFl+Mr8YVfOlgFLB4EGSAYMGdxgtV0ZU+zXEfDmYp6XNJlMHnK36mY0iOnPkMV3KVPhN8R1kyCg2Hr+kYtHirxHUr0ylIljIDMAQAqi9yACSZ2vvijtmKu7Ob8z5hy7H7YMLa2CTSeiyjxc4uq8435+mF3EONVc0QG0qF2k7czv1P64V082TYhGg9I/QgY7rZwT8ii141TeJm+HUEvAuRb8nw+lpu81DEEwQLEnYXv2tyvjjLcLqrSNYk6FkgDcEA9doiw74rWSzwWSAJFtUkGDvIjB2f8YVHpGksimbHqQP0F++EcJDxlFKyDINNNqncmN7kg/oTh1W4065ZtAPy7gSJPM8hA1fsYQ+Hs0FbSRN9URMwCIj32x6twbhlN8p8E+ZCHDFIEyTee1p9MT5Xi9jQWS0V2rwR2oU3FMmEpsGF58sCefTfthRV4CaXmYeadunK0H0/Zxb8z4Ry2X0r8erRLRp1VITlYEEeaYIBa+IK2SZPLXZXphbOCdZPIg6TI+pwFNVon8bstnhLOfEoU2NzpIYDeVBU+9pI7jDfNUJosb2kSJEi529I+uKb4fzaURUQED86+ZX1EWYwDM6SDf+U4Mz3iRmpMi+YuGC7SbeUCLyB6zGIY2V2tnj+YpAFyBC/EaJkfmmCRuLbYgrZl7AKVYgaREG5ImOu+H3CMmGoOryr0n1aDMsHuD2iGuOo64JXh1Sk9TMZhADYiRpAEeUAb6iOU+UCTe2LfIk6Y+Fq0VdMtpIk7AS17Ly9J5dr46+KpnSumfyiZA2j7fcYzO5s1KutuZ7Tf05bW2AsOWOMuVUmYn13/Zi3fF1vs5W60EfC8siSTEE9DO3754Drkrs1hNpIF4PtifMcUUAgLf2gbbQP8YUVq5O+GSEbCzxFwVZSVKiNS+Vj6kRJ2vgmlxpySzuzHedRnV6+lsKA2JEpkgnBcUzKTGtfjLOxZlVidyRc/fGYBRLb41hcF6GzkPMrmgXA5nlJ2F526DFryyBEUEljUYKKSKKdVmbTpIqGnZDsQGESB3x5ouaIaQSPf8AfLFv4Rx0aQS/wyklWWQwNlsfpbsDiE4NbLx5LLVwfJ03zP4Ss1APQBbTEUkKjyoJ+djUdWYm5+GBthLmuO14GVy1FviUwEqHSrpZdOoHaCTMt1G2G2Qy6K1OsEpoQ3xJqqXdnHmktqBY6oYiT9MDUeLUqbVnUEuzF3qnySZLFjB/nNgBG1hGJfy8WO78sBzXBszX00szUVPh+UKoAAHlBkj5rAbmAemGXDvCaVXQValSslOVALwFEAfzeUbR18u+K5V8T1RVBEiLDodzcgdZkRzxNU8U5oKVU6SSBcLMySASRceo2HvizhOtaJaLDX8IUfLpChSwZiWdmGwKhJBGoSfY7WwNmc1lm/gZbTKqCTEnWSRADSJuoj1GK2uXqOSXLEC5JJiecCYuPNHbEdbJMGAUKrLzLAXjoRHLbvHMYy4/bNbH9XguZVkYU2O8SaYt5TGkWEtq5c9zGGOQ/EoXV9FQNtqICApaPMdMgj3BBtiu0slmXW9QqsQPzGCVkiCIE/y998aznBAIK1KbHmWMQJMzLQPoPrg4+GLY+4qtNm8uZQPuNFMsNLSu6LPI946ARgbLcJrkaBUpszXNMSCSZswa6sTsWHMG04W8H4t8IOCJEQugFvrO97jvgmlxFx5qdStLATpYrMXEgXB3vvf3wcWlSBZlHJJSqaatWtvBVAx3g+UA3ULP5pFrYhanSkgZRzIPmYgbEeZQYCrHUE3wRkfEdYQrU7TADCTtG55RH16YLzObo1UdWpHWJtLAfKTrEc/a/bD4+wZbAuF+GFqoJPwqgLG2krJhlWSLGBM39ow2PgZE1LW0Ey0MxIJgXIKjlIiQQYO3KLI+H6dVw9Ss6RYs1RgQBaZNyJB6W9L98b4dkz/958S4LMarxpm3PYQbcsScZN0mHJIi4l/p+qpKqD+YkmCBMdh02J2OE1XwnS0OTUC6CADPlMzF5s1jPpy/M0zX4erGvMioUUhVEhRbmRueknBKnKoC7ZfUfykUQyQ1584Vegmf6jArkgtsylFlZyXhejUqBRmdL2jSJEdmkCd+cdxhtQzeayg8lRHXURMFSw3UxZtjuBaDe2Cs0i1ACgJG7DTTUQZ5rqXv3v0AxlHLuKisSTqME/wzc2B/6Rm9hPaN8JLkb7LwjXkbcO8V5pzGmk3ygUiXJLGTAGli21yIAkb4zO5MV2Aq5OmGm/wzSkKSTp/6eoNt55Yb+gUnh9RqrOkltgTUby8goGgAALbnG1uTGnwWrUIT4pUiSSjkSBBNlbSPy8pY4hKdbToolHyd/BpZVXNkqDSwDAkwpkprcltOm3mixmLwGXh3Oh1T8PlyxpsSGgKrU6iiJaD5rzFzbCqp/p0zsS1cOAsiRUaFJ6Frbjl6gXIb8O4LWylIKubpsqggFqTcthK1DfaLc97YT5Uo/wArZnV9BPCP9Mx8Q16rtTrszSaLtpCmSAIiwtaLn6YZ8Y8GpmNAqmvUBJUmQ0RzMAEAkXPp6YGyeazoID1aYJiNFIxb5iSTcg8h/eNZrhearMXqZyuqiYSkRSBiJjSCYnc3IjkDgfKm7kTaa6YLnv8ATrh41IyVUgHzS8CBtq0FYuDBiTimZz/SUtP4asrEtCI9ibTMjYb3IGLbk6VdFDJm66mYZfiCqPcvqB3H15XxC/CalSn8M5glAZEUwhBkmzwHBhjJm89MVjzV/cI1Z5DxfgFXL1DTqgBhGzKwIOxBUkEfu2A6eRdrBZnHpHFfDdNSZWbFpeoZkmZk7kWE398L6PBQT5GhQT/u1aRyEQfTt1x1x501ZJ8ZRhw9+a4kaiw5WH0xcqvCyVHmgTtZiJ22tPfvztMuT4Al052M9Lkc4+uH+ZC4lJVLfMR7/wCMZi6P4fE/N/8A1/QYzB+aI2J55GJabkDHdYdt/rjSLb6YqidUGjjDsEVmJCTFydwO9thtjmrmySPMTHKes/3+5xAlGTbb0v8Ar/XE4pKALiRPXGpDpuiWlnoIief3/t2wVxLMSoaRMzGkdgO52Pbtha1NdWlZI98G5phoUAgG83/UDrOM0HdBI4g5UCmp0mZ8sSYg22G07/oMdniR0JoB3uWvqNrkXI0xvzwFRqKEIUjYEkxv2BvN/tiTM56mlMqlyR0i/r039ZGExCnSBc7xerUgFrKSQBaD6/vc45y+Ye3mI9h+zgQjv64mpEDFUkiewqtxR9iRaIMDke2IafE6qGVcj9Om3piIkx644ZsBpBYwy/HqwGkMT9L9B6Y6r8SZz5zJIiYj7C32wBk41Cdhf6Yc0SjEANTB7mNu45kyfLgNIyOxm2ZId2IPWLdBfeL2wvppDWMrMRy3Ha3S3XBWYMTdWMdeoH7tjVCnpW5A6XEfl589/bGQBtQqCgVq0kZGCkEIzlGny3BPWe3bDPh/ijMKpZgHkwoKwYEXv/XCCgu2ghrxzIi+46W/4xJVOpoGm5FoJgQDI5bHbrO2FklLsHXRZ08U0nLTRBsZDAqsC4stwwGrlDWuDiw5LiVCoylkoKHvqAZSVadtSG0xfcWmMULJZRQzSCbDy6lD6gBJk7iST3wwoZerNqBaTpIqO1okGYsGud/5SOmOWf48X0UXJou9PjeT0y0U3Ykw556iqxMX0w9+R62wVw7xPSCVD8V10rMsnkJJMqtjcae2+0C3nz8HLPpNEI1p/iaoB5bbCOXvOOM5wSqtRnNbQhU2UgtItBhtiQJJtviT/Eh1YFyNnpVfjlFFJ+M0whbzg3YxDErBO9oEAAxzEOY41RqIy5chvhklzTcyBcliyECQOtpI548z+FTBKUqpYOSZnpY/ljVBsLWk7bE5jIsj6/iaiTJ0AMWkg9QhFpInl2wn9JH2MuQvuZf4lOVd0LaxKHXOgC1/MsyCIIneOunqFdEViwFrFVJMDUHBtMlSTbkIEnFHzfEKrEqlQeUEEkiBuPNpvIuQCxggRtjtfERp/OVa9zpMG5kfzGRO5wF+NXTD8ha81l2RZJRgADCixuIE8xyG2Aap+KNLVwqjUSNJOnTf8xUk6QNut8LMv4josxDUKmr5SdIVYA7ehtEW+p9TiiiWAgHYbCbXJIE9bE+3N/jrtC5s0mXpLBl2aygPbcA6gJHKZ3jbcY4zodXKA6lQ+UlZMzsDMwdgPXbnFUrEuS7aFPcbwsACLCzbddsR5bNecqSmppFplNhYcjtc9pjDKKQMmwR+LU6ZKsI0xAESTJiPNtpIEj6DHOXzJLOfNBYw0k6lFwAJ8ptP9MDCgylgoVQlmYjzErqJ1FtudhtGxnE1XNhZWmxgHWNI3qAbid12H998U0loAx/CVzca791H2N8awtHieoJ1Fpk8h1/XG8DGf6GPPKhtjpWsO0xjeMx2RFfZpHPX9xieqo0i3LG8Zgvr/YUCTf2/pgiqbe39sZjMMLHsgO+J6g3xmMwAohT5vbEjiwxrGYL6MjAbj0/vjbi5xmMwGZnNYX9sdsvkB5zvjMZgPo3sGBtiZHJ3JO/7+wxmMwEYMyij4i25r/8AHG+LVWFQwSLnYx+bG8ZgACeB1CWMknYXM2OrHp3DjGVBFia0EixIlRB9rYzGYjyCiLOMRVqQYupta5DyfXEPEqh+ALm5Xn/+P+5+pxrGYmu0MuxJQchNzuv31T9ca4g5JogkwdMjkb4zGYqDyPMwgWogUBQHqQBYW1Rt0xxmEBouSNkH3pkn74zGYAshNndqXffv51H6YN4W5IUkkklJ9yQftjWMwF/FDs6+M3xPmPznmf5X/sMGeG1DV6eq8spM3k6m3xmMwGKjjMH+PX/f8v8Ac/U4gAmk5NzpW5ufkB/XGYzCjC4DGYzGYcY//9k="/>
          <p:cNvSpPr>
            <a:spLocks noChangeAspect="1" noChangeArrowheads="1"/>
          </p:cNvSpPr>
          <p:nvPr/>
        </p:nvSpPr>
        <p:spPr bwMode="auto">
          <a:xfrm>
            <a:off x="63500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24934" name="Picture 6" descr="http://1.bp.blogspot.com/_lJMYtTB4TQk/SnoAWWl_imI/AAAAAAAAAKg/dReaIwaRZ8A/s400/Rey+Nabucodonos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772816"/>
            <a:ext cx="3419872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60648"/>
            <a:ext cx="6516216" cy="633670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ES" dirty="0" smtClean="0"/>
              <a:t>    Y tú, su hijo Belsasar, no has humillado tu corazón, sabiendo todo esto:</a:t>
            </a:r>
          </a:p>
          <a:p>
            <a:pPr>
              <a:buNone/>
            </a:pPr>
            <a:r>
              <a:rPr lang="es-ES" dirty="0" smtClean="0"/>
              <a:t>    </a:t>
            </a:r>
          </a:p>
          <a:p>
            <a:pPr algn="ctr">
              <a:buNone/>
            </a:pPr>
            <a:r>
              <a:rPr lang="es-ES" dirty="0" smtClean="0"/>
              <a:t>   </a:t>
            </a:r>
            <a:r>
              <a:rPr lang="es-ES" dirty="0" smtClean="0">
                <a:solidFill>
                  <a:srgbClr val="FF0000"/>
                </a:solidFill>
              </a:rPr>
              <a:t> Antes contra el Señor del cielo te has ensoberbecido, é hiciste traer delante de ti los vasos de su casa, y tú y tus príncipes, tus mujeres y tus concubinas, bebisteis vino en ellos: </a:t>
            </a:r>
          </a:p>
          <a:p>
            <a:pPr>
              <a:buNone/>
            </a:pPr>
            <a:r>
              <a:rPr lang="es-ES" dirty="0" smtClean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es-ES" dirty="0" smtClean="0"/>
              <a:t>    demás de esto, á dioses de plata y de oro, de metal, de hierro, de madera, y de piedra, que ni ven, ni oyen, ni saben, diste alabanza: y al Dios en cuya mano está tu vida, y cuyos son todos tus caminos, nunca honraste.</a:t>
            </a:r>
          </a:p>
          <a:p>
            <a:endParaRPr lang="es-ES" dirty="0" smtClean="0"/>
          </a:p>
          <a:p>
            <a:endParaRPr lang="es-CO" dirty="0" smtClean="0"/>
          </a:p>
          <a:p>
            <a:endParaRPr lang="es-CO" dirty="0"/>
          </a:p>
        </p:txBody>
      </p:sp>
      <p:sp>
        <p:nvSpPr>
          <p:cNvPr id="8194" name="AutoShape 2" descr="data:image/jpeg;base64,/9j/4AAQSkZJRgABAQAAAQABAAD/2wCEAAkGBhQSERMUEhIVFRUWFxsXFxcXFBsWGBcXGBsVGhcVGBoXHCYeFx0kHBQVHy8gIycpLCwsFx4xNTAqNSYrLCkBCQoKDgwOGg8PGi0lHyQvLywsLCksLCwqKSwsLCwsLCosKSwsLCwsKSwsLCwsLCwsLCwsLCwsLCwsLCksLCwsLP/AABEIAPIAwgMBIgACEQEDEQH/xAAcAAABBQEBAQAAAAAAAAAAAAAABAUGBwgDAgH/xABUEAABAwIDAwYICgYHAw0AAAABAgMRAAQSITEFQVEGEyJhcYEHMjNykaGxswgUFSM1QlJ0wdIXU2KT0fBDg5KVotPhJFSCFiY0RVVllKOkssLD1P/EABoBAAIDAQEAAAAAAAAAAAAAAAADAgQFAQb/xAA0EQACAgEDAQUFBwQDAAAAAAAAAQIRAwQSITETQVFhkQUiQnGBMlKhsdHh8BUjM8EUYpL/2gAMAwEAAhEDEQA/ALF5f8sVbOZadSwHsbnN4S6Go6C1YsSkqH1PXURa8OUzNvbpI3G/J13dG2NKPhAPBFlbkiR8ZAI/qnqpZllK8hBnMEZHvpGSbiWsOOElz1LxR4XZjoWnH/pjpj/0lfEeF0kwW7MdZvnPZ8UmqYsmsKhPcZpY5Z4pVHAGqj1M4vketPjZcX6UlHRFkey/c/8Ax12b8Izh0RY/3gse20quNj7JCkYePppyt9gtg5EnKaqy9ptOkM/4UPEm6uXtz9W3sVdm1Uj/AN1uKBy6u/8Ac7T+9m/8moQ+psAjDPqrywkKMqSJ7Naivas6vac/4Me6RN1cvL3dYWp7NrNfi1Xs8uL7/cLX+9Wv8qoq9aJUmUpGfVX1GzhAkZ78tfXUX7Ya+H8f2JL2fH734EkVy9vv+z7b+9mf8uvf/Lq8z/2G0y/72a/yqjXyangB3TSb5PgmQDpnFcXtpfdXr+xL+mr734EkV4R72Y+TGD1/KrMe7rq54Qb8abMYV5u1GT/9dRRzZw3ZyMsqSnZZOWGpL2x/1Rz+nL734Ex/SFtI6bGxdSdoNK9jdcHvCbtJAk7AfiY6NyFZ/wDCwfTUTutiwkGNNT/IpE8MPimDxCiKbD2opfCQloEviJ4jwkbTMf8AN9/Pjcge1mlCeXO1T/1Csdt63/lVXbNy7I+dXu0dVJ9Bqf2DgwiVqJjOXFkTxEmnrX+KFPRvuZ6X4QNqDXYDn/jEf5Vcf0mbR37EUOo3zY9rVMO2WkFxRBVG+VEknjmaaviIM4Rw4fiDUH7Qa7ia0KrlkvPhUvhrscDt2i0B7uk73hku0gk7IEDXDftq9SWiajN5ZoSMwJ4Za0z3FuAMgM8hkNeNQj7SlL4Sb0MErbLZ5B+EZzaLrqXLM2/NoSoEulzFJIjyaY0qcoVIqgvBLtMC8uwk9HAgDuUZq7dnXMxWvBtq2ZuRJSqPQc6KJoqRAqf4Rv0fb/eR7p6qH2ZdkZA5jMdY3ir3+Ed9H2/3ke6erPdmuFpPXn2VGStE4Np8Eqw5jPrA6jnTq1edAgiVSNTAimnZjbONQdeLYGhCMRPUKdS6xEIdWob+hhM8RNZORUaUUx12TtlIIGh4VJ+fSE4ogboqEWrDGSitYP2sCVD1rqXsXduW0j4wogjc2kx3hVZWoxK7RbjK48iO7ck5Z9tc2n8PV/OdLmbJhRlLqsI1+bB9QWDQ6zazAuCrqLWGPSqlcbTqdPkVW9zIAg0sUvKTppTay0yAQl45cQP404MrbIHzyevQz/iNUciLKPpMAzSW6gwRPGu79yyBm9nGYGEmkj18zAh4nL7I/jUY423dHbo7pWToD21zcBnog9c10tLxo5F2N2gk+uui3GZjnz2YAfxqe1pnNyETjpwqSciRl10wvOxpB7RFSC6eYAILywN8NR+NNJtrNX9O7+6Ee2rWHhNipOzls23laeiMiCQalHx4tJAiZ0Gu/XsiaZ2kWyf6ZZG4hEenOlbD7JPRW4VJmN+cZZAGnbtzIKAi2ioqWpWIQTkI3UnZSQJk511ccQFxzbijwzCh3RFdAtBTiTarwpHSxFWXWSNKa+gJeI33ojf/AK1H+UO0+baVB6RyT+J7hTptXaCJjApEiRmTHpqEcqrsKWkJJ3kjhOnqq1osNzVidXOoWiQ+CVZ+MPZ/VT7Sa0BsJWlZ98Ep+fd81PtNaB2Fur0BhkkooFFAFT/CO+j7f7yPdPVnYVon4R30fb/eR7p6s7CgCx+T9vYywbhJKSChwzIxFIwGN2Z1qUbHRZFpdutnpocOFeQVhOmInMjq0qr9hbSSEFCmsc5eMRllGQ4HfUp2XymR0SqzlaBCVlaxKf2oT0u+sXUYZq6b9TahKM4pkuRdWrrCQbVtLrYUDAAzTMEjjXxW0be5t28NshCglIxIwg4gADMAb91Nr/KBIdDpszjGHEUuLhfAwU6iley9tWIKnDarSskkp544QTvAjvrPlGVPr/O4bGlTodbbaVi7bJSbdIUJCiEgKBkzBTnw1rpsTlQy0OZFq2YJkqA03T0a4ovtnqWXEsPYz4wS5CT2zXV++sHFAuWryCMgpK59Ma1G/evd/PkRqLVOL6jedqMIuOc5mRJhJ8UHeANIpx2ttpp8AJZTiieiB3id1fXVWBRgVbulJiCVZyN87jXnZ6bNmSlpzqKlk/hVeTilVjLTd0wsOUyAFDmWkpSPFwJIy13TNNbnKZIc5xFqhIUqBKZE9U5U8XhsHD0rczGqXVCe3Kk11ti1KeaRbQkDIl0yD1Za1KLi+8jtadqLXp+p2d5RNvwjmUkkSYSEqTGsHWu1jymtEApUwiNCMIKuAxGm6yumGs27c4zvU4VH1ii7eacXjFkCvUyspSTxgCKja3cNknjVVQtstrWbayr4uiVGTiEiP2BGVdXNs2JcC1WyN8CIyG/LLupsu9oIWBztjMaQoiOqRurqvbNspKUu2MJAyAkgTvG+pQb8fyB41fR+ov8Al+1QsKbZATkEJwCJOp7RSI8sA25z4aESUg6AgTJPDPKujm07NzL4oMO6ZTHo/k0puNtJKQ2m3SpBEJTklIjt1qSq+QUe7bwMt7ypKFFeCC8VR9aUE+LxEzSOy2uvCu3SgDGQTwSJkkk5R30pvblRc6DTaQkEkYguSRh1Pi5bh1U0Lu1pbUkNjpKBMEEwNEniKeoqidDpcXzT5WpxCHIShoFJ4HE6sD7OFAFVRyudQq7eLacKcWQ4GAD6wfTUt2ltQtJxlITI0AAgHKBFV9cPFSiTqTJrV0GNq5d3Qoa+SSUV8yb+CXy7vmp9prQWwt1Z98Evl3fNT7TWgthbq1DKJIKKBRQBU/wjvo+3+8j3T1Z1rRXwjvo+3+8j3T1Z1oAf+SdgtwuqRmW0hUASqCc1DqEZ1I9nJcSeicOJJGuRUNN9RbkltpdpdNvN5lKs0/aTvSe2re5WbLQ4y3e2iRzLolYA8msHPLcNQazNWpKV9xo6ea2qIittoOKt83Jgb8/XSvYclrCpRkGZpitJH1pB6qeNlzJT35V5/NGk6NTEhwFwrOFqngchXS2vpVEwe2kNwsJg6V7sbgGRh66qNe7ZNqnyPjT5EE55Z/yaW2bClqhKVKB4eqvlns5KEBy5JAPit/WV1Hqr4/ykcJCWUBtJ3JEkAcTR2KSvI/oupX3tusavzfQXL5OdHpqQ3xxGTFIn7KyRmu4OXAf6U3Xd2VKEme3Oa4lqcjHZXY5Mcfsw9XbO7J/FL0HUO7PjJbn9k/wr2G7FQyuY87L2im1VriPRz7DSP5OEwr0T+Fd7eL6x/P8AU48fhNkgd5NYhiZWh0dR/wBaabjZxT46IPZrSdpPNSW1FKtxBiOBjfSy35bYvmrsBQ+2kZjtG/uzpsYwyL3eGcfaQ80R69TKsOECOB9FOAUEtt4jJiIr7tjYMfOtLC0HOQZPVnofaNKL9qG2stR6KkqQxPcI7spExv1y9VNtwBBEd3Gd9K1KBkTGY76Q3Kd0yTuj0VaT4s6o80RXlamWFKGSQtKe051CasPwowwhi1TqAHHfPVoO4SKrut/RKsSMfWS3ZWTzwS+Xd81PtNaC2FurPvgl8u75qfaa0FsLdVwpkkFFAooAqf4R30fb/eR7p6s61or4R30fb/eR7p6s60APvIq3Q5esId8RS8J78p7ZIq3uRLqrG8e2ZdCWXz0J0C1ZJI6lAZ/tAVU3IW1U5dYERiKFhM/aKThjrmrW5e3hetrK/EpcHQXH1HU+MO2UqjzRWfqJVP6dPU0MEd2NR8W/XuEu3+T5tX1NicIzR1pPi9pFfLRGEzOZHr4VPmlN7VskuCOeSmDxSsa/8KokdVQYW5bUpK8iN3WNawdVjcHXd3Glpcm9c9V1Pe0EkhOXfS/YzaWkKdWCQnQcTupKgzA3T7KUm75wYIGETEcRpWem0izPk6i8W6orWczp1D7I6qddmWS3Oi2NNVHxR28e6kWybIEyqQhOavwHaaV3T1xcENMQw1oAD0iOJjSiMIzl/cfHh3sryk0qgvr3IXOC0YPzyw65vSnTsNcByxaGTVqk9hB9grw1yes7YgPYrl86NjpqnjhGm/M07v3Ny0mUWzLaRpKio+hNaaWyLqkl4Kylui3TtvzdISN8o3gJFoADwB/hXlXKpsjDc2pSeAGL0SAaW2e0rxxOIFiOCgpPdrXm62tBwXtuEg/0iDjT2zqmuc7bUuPNIhS3U4+j5GS95Os3IJtFJxHUKJBT2A1FNobEWwSFgg+2NSONTPbGwigBy3cyPSCk5EAbwRrSU3SbpJaegOCCk/a4EcOsb6qOTi9rVMuQlwqdr8URnZm1iyftNnJadxGhPb7daeNp3MoSARhIyP7J0nsprvNmJRikKkTlrpXmzUSgJOqTHcc6lalyOVWfFtiM9dOHZTnyY2SFKcuHh80ykqM6EgaddIA6kQNScojQmIzqVbVbS2za2Wqn1guAHPDqe7FlVrCtybfcLyzceI9X/GUz4VbZSX2lueO82HldQWpWBPcExUFqxfDZnehQMgpKUwZhDasA/wASVHvFV1XpNN/iiYmd++yeeCXy7vmp9prQWwt1Z98Evl3fNT7TWgthbqeJJIKKBRQBU/wjvo+3+8j3T1Z1rRXwjvo+3+8j3T1Z1oAlHg4uWm79pb04UyRH2vq+urm2shLiXGVxzF6hLjR3JfgYgB1x66z9shUOoMTCgY4xuyqwHn7pTOBxPMoaVzqNSQk6BIOcVla3G3JNOjT0kd0RRyV5UuWT48YYF4HET4w0IUOrUHdFTblGptSw81BQ7n2HhG41HNmWdheJ5x91wOpABWBg5z9opG+vNywlpwoSVlGRRiMmNMxWVqWp0lxXcXMcf7jkfXbxSQQN5wg+dP8ACna0AKBGXUeI6+FNqm0LBC0kgEEa9GJz6Oc8KlWz+TDGFKmtoJhSQcKigxI0zNV+x3xqPUblyqH2hOm+xw2jNKYmMsS+PdTm9flhAaQcLqs3HI8RJ/Gmo7FdtyeaUh+TKAggqnr45TSmx2jbQRcpfS4clkjf1dVV1ikpWu7gXKUZJd68h0bSyGyLdRS4BONXSKzvxE6zXjZDrqlkvLKWyCSMRUVHdHCklna2egvYRM4VJg9Uk7qd12LKh83dITmDOIUx4st8U/qJcsaVc/VdDxta3SUY2FnEDEK0UOz2V42ItKUk3AK1qOY1AHCOyvdjZMIVjdvG1wICQQAOvxjNJ9pOWKiSLpSTv5okk9WST+FT7HInv91eV2RUotOPL86PK7tFqv5slVuo9JOvNHcRwHUZpq5QWYQoLREHpAzAn9k0829+zhCGWHXIy6fRxE8ZzVTeuyUklpzmmUgSApwuc3OmatKjOLattfQljaT/AFEibRV0kONk4tFADQ1xuLJLC0IWIWTEnfkad7TZDTaITeqBVn0Mh20x3hQFrcCnHFJ8Vxw55ZEJG4V3Yk+WMjkcnwdtmusIcClgYUCY+2v6qc657C2qHNoqfeWk4ELWTOSYGFKBPAz31zsX085idSFJCDIicjwpt2lcBS3EsJ5tARM4elAO+nwe2TQzZuvxqiF+FRZLlqTqq2SsjhjW4r8RUFp+5YX63bg456CEtgHcEjIUw16fBHbjijD1DvJInngl8u75qfaa0FsLdWffBL5d3zU+01oLYW6nCSSCigUUAVP8I76Pt/vI909Wda0V8I76Pt/vI909WdaAHnktYl16BuQtXoTv4VNrEoXmkqwrQlBSpUwYzA6qgewNtrtXQ4gA5FJB0Uk6g1KNhPY3AoSEqkgHQHgKy9dCXXuNbRTjt2+Ys2Cebe5s5pKt4PdnpUl202UOCZzGv4U2bMuHTckpaS4hpeNSJGIoRmrCN+Qnuqc8t2WlIafbIwrA0MgSJHZWTqE21P8AnJbU0p7PEi7Lm+vDEYsBCSnWcsUK9sUMRhB66kOztpXK4btWUDAJKsCSc/2ladlVlzaGzk4qxBZ3XNglCoUk5Z7hrHdNSjZu2nnCErZTcEjElQWEKwn7U+NGhimVx3nZS+0lp9H1kpjF1EDL0Ultrg4SgpUUgyObMONKnVB3g7xUIz2uvUTOKmrfUkt7dIOJDtu224MwUkLQY+qcsjXTZ6ksD51hBSpOJBKUzO8SajylpyHzmslSx0lngE7h10qVta4SgNrZU4EqltWGSE8DuNcjO57v9HJYnsUV/PkSPats28AllpAEBS1BABA3J7aS2D4RCGWm1uETKlYEJG5PEk002+07soKEMhpBkrVHSVOpGesAeuuYZBzKXVImZa8ohW8LSdRwipyl/dU0/mLWNrG4t/IkD+0XQmeaSwqJc6WNQSJ0+yCZjfTH8UU6iCFLMyfrKk6Gequl+6AnCUFtOuFRlbitxWZnLh20qtdpKabUpBlSiAIGpO+lZcik/wBDuOLjG0lYhf5O3DaCtQOGU6mVDMD0Z027SSMC1AzhIHf1U/bV+NMYXHF4wowpIVMA7oPUfVTFcKBZVETi6PX0iMqbNKLVE8bclzX0OWzLIvZCSSNBw6zTQroquCrQkojFOQGYqW2SksWriUqAeexJxfYQBmfb6RUG2okN2qYJGJRUVHUiIk0+CU2qfLGQk7fgV7ymbwvr1zhQnWFDF+JpopVtG9U6srWZJ9g0FJa9XBbYpGBllum2ieeCXy7vmp9prQWwt1Z98Evl3fNT7TWgthbqkLJIKKBRQBU/wjvo+3+8j3T1Z1rRXwjvo+3+8j3T1Z1oA+zUq5L3YSEYlABMwailL9lrlaUHxTSc8N8Gixp8mydliMKLjnPtLQHGVkqTiwlSHJzHEASI66erV9TjAaPDEAct5IqO7K2em4DaFHAoEISpMZSdTxqV7EQ1bPLbWS4sZSeikqTkMuqTXnNRtqu9G2nTsaGwqFJ1OZJH40/7PQ480gMKwrSem3IBXGihJGLsrjY36ba5cKkJUhQIUlXA5+sk0t2lsFt3C9ZrwheRbJzB4DhVfhrcGSTvahU9aYVDnVAOYTiAIVh4AnfTAdoYXCAYzHV6Ke2+SVwyjG9AbmVYZUqOvhurq/s9twAwFJjLTLv1mqmRdjL311OxaklTsRNXJ8oROEZAjfJ3jWnJScac75CQc8JbUI6sqSHYkD5p1SR9k550gu7N0HyiT3VyEoNjHDd0dDwl0NDF8exYdEoaMdhxUiXymWCXUpALnadMpA/Ck/xBeHNwQeqvDWyQk6qPfAHcK7cGLeNLq7Pbbbjisas1EaH8fs76Wh8BSApeA5gEjJKt0jhXvZy0twtwgRoIynjTonkibsc6FhudMsQUOJG6anGLzT2xXQVKaxq5Da/ZBDRcecC1gGMK8cqVqo8MhAHXSW9sltt26MPTWMfGPGVEd9PrexUW5HPmUNdMISmMRBkKP2qab/ay3bpTioHNoOGMwEgZgniZp84qrfXwI45NypdCN393DSVlUknMDWIII7zFR3l1tD/Z0jQ5CO7pVLrrZo+Lm4jxVgQdM8wfSTVUcq7xSncJPij21e0GJZMiddCWpmoYm0/IYpr5RRXpDAJ54JfLu+an2mtBbC3Vn3wS+Xd81PtNaC2FuoAkgooFFAFT/CO+j7f7yPdPVnWtFfCO+j7f7yPdPVnWgArvau4VJVwM1wr6DR14OosSzZVbulowYwmZ6sYj11IbtxBWFLQorK8lYskhUEeyo61tFLy21kYVJQlJOuMwczwyI9FSO5ScCjhxjCJHCDGL0ivM6lVNX1PQYnbY6OLUi4Cm2g6SnxSnFOs17ttrlAxc2EKQqcJ3SrTOk9yFj4uppasZTkoZGYnv1ikqrtakq50SvGJJEHXQ9VZyinFeQ6rfPgTVnbzqgCpzEknMACI4DqppurFTLhLHiEyW+3PKvewXwpsA+jqndUptE2wEkqUQdFAzSlvyTak/UQ5Rw/ZXoRlO0k/0ktqIyCgR6DoRSR24mePVUnf2gh0rTzBeROkDondhpqudlMKEptObg5yogxUHjxw95MZHK5cOP5Dch8JRJVAGn8mkSbxx0Hmm1HCYJI6I68takFns1pPR+KB057zMHTWnmze5taEqZSyhUgoB9BNMxQh1IZMrXFfj/rqRSy2I4ekvMiMjkB3UvbuFInM4c8gYk+mpo+0zAxLA68UT21F9spbSYYXOsjUCd5mpZ9Pkhy5L6P8AQVDOsvDQ0naKlYucxKASThJOYnME9lcnbguLeWpICcAEARlGQ7sqTC5POKKukAkZH63SEj0TXW9u3Fc8pWSjAiIO4JTHZvrslSa+Q+K5TOfKG6i1DBgFWFZAG8xl6apHb6cNw8CcULInsq3NsXRGHGdThOWmEx64qmLxzE4s8VE+ut32TFq2UtdSikvE4UUUVtmSTzwS+Xd81PtNaC2FurPvgl8u75qfaa0FsLdQBJBRQKKAKn+Ed9H2/wB5HunqzrWivhHfR9v95HunqzrQAUUUUATvYto4tpBQEnIZYhrG+dNKlyn7m3SlamokYelBGcncc9aY+SFgy60ULBnmcYIMEKGP+FSQMzaNlGiVQsFU9hTOlea1c1vrzN/CunyE1ztCENKSogJVOQgjrjfn7K8ru1OKlWIlSgVHCd2+BXbmx4p0OnHWlBGFbeFZQvFGICejwNUVJdKLT6HeztX0qHzbgHWgjvp6tX1pkYXCetBpHcW9wmC3cLUD0oKict8k8KWWqnwgYn14jpGnZVXLtk+RcU6PtmhQklL4n7Cf410V9aOfJjRaDM+yvFq3cEkruXEAd9KXE3aVBIfcKToSBNG2NckHe7uOQXgXK1uokapQZ7NKS3qlKV/s6XnZ+spKv4Clj9u9hOC7cUrfpFJrV1+PnH3M9MK8OfXQti6nNsn7yoSqsbtelsvvBHtNcWeS94tQDjawneMtPTTjY7KUpR5994DiHFTPpr0nYy1rVDjvNDepw6U9Sxpe6mQblfcvUTXdutp9sqQOgPExhRwpIIJHaabH3luEzIWteIyR0QdB2gUpWAHlwcggAQZEZD1mKbXbsF0ECcjPaBFT6qxsV0sbuU7iUJ1JCQY36TmeOdVAvU1eHK24bbbSSlMJYI01WoZe2qOVrW77Ld42Zuu+FfM+UUUVrGcTzwS+Xd81PtNaC2FurPvgl8u75qfaa0FsLdQBJBRQKKAKn+Ed9H2/3ke6erOtaK+Ed9H2/wB5HunqzrQAUUUUAT7k8xjbYwrUjF0VFO7MgTUpuOetXFMuQUkQf2huIqL8k0TbtgTPOYfSpP8AGpttDZhJJWsEoEnOTExH415rWy25Gn0N3T21YW6YjfAgV62pbygFOoI13iuwQCPWKUNqUoYEJBXqn9oJ8bvrK3e9wWm6Zz5PbadSsJ5tpUApBViASOGVOPym7J+aQc8QwqUBI4SKb2W1IUkOJKUkkZiCFbpB40/MtaZUrNlcXTQbYbmzg9yiUsBPxfCc80q1PeK6q5cKbbh1kcAZ49Ueyvd1CRIpu+IEqSpRER0Ac4J1J66Meod2ReHG6VHBvlbC4aQlc5EKlPfMZV1uNrlSwUNpEap5wme2BXXaOywWjJEjNJCYgyOGtIiyUEQAB9btOvrqTnGqRLs49Uh1c2+8rJLTaewqV36CuN1tl4pDRUgFWpDZBA6yTB7qSsOKmMxnGW+ljOyFLdJAJwiDHFWcZ6QM65CcpSoW4QiuRv8Ak6EqOJSlq1kgZDQRuHZTO0opUAYiZmBruzqUXzJQpSciU5GM84kjukemo5ct9JA3lY9BMR66vRT289TkZLqhl5esIGzQ8pWJ114JGvRSkKJHrqpjVo+EFKE2a0BUlNwMOUECFgnvj1VVxr0Hs7/AjJ1t9ofKKKK0CmTzwS+Xd81PtNaC2FurPvgl8u75qfaa0FsLdQBJBRQKKAKn+Ed9H2/3ke6erOtaK+Ed9H2/3ke6erOtABRRRQBNNhPxbJAy6RJ7ZTFWHyWYt32BzjqkPiUkGCFnODNVtyeSOYzWUkqMSmUn0Z1YfIZKUEtOJYdQpUhzHhUgkZ5KziawNYk3L5mzjT2RaHBpJwJ3HSewx+FdCwsuMlswsLkGYzidafG+R7hQMC0KBz30j2nyYdbT0sWEEGUjF6hnWIseSMrplvtMc+NyFVxtF0tlD7SFKjUwVZaZprzs25xgAnOKbmrlCcsaiB9sQe8bqUsXaJGFSR2GquZym+TkcdLgVOJJBnITl+NcnNnvYCtuIGqZk9tfLu7Ti8cR2ihzakZNKxHeBnl18RRCl1VjXu+EQ/F3nTBVgESc+BrzfKJIA1OvYN9KF3JBlcxGE5aA6fhXJxaEzDiezOSOujnwGtM9WzxSJ+sPRSvZ21rgjmxzaBJlQ8ZU6kyd9NaXUzCQY3HCT3UXDKjHzThIz8UjIdtWMW6L49RGWKnwxzbCQFlCsQCjKjqowMRP87qa3mQp1M7lpUOscKUMPrhRDWCVz0skxA76+vPMpJKnwpeSgEpykaCavRVITVFceEdyUubgXRA6ul/Gq6NTrwhgmCAcOIyqMio8TxqCmvQ6FVhRl6x3kPlFFFXSmTzwS+Xd81PtNaC2FurPvgl8u75qfaa0FsLdQBJBRQKKAKn+Ed9H2/3ke6erOtaK+Ed9H2/3ke6erOtABRRRQBOORN8gJSlxKVI5wTKZhP1gOE1MdnWNtjZkONhSlAqQqcpPNnpbxvqtOTa4Kt4yy7am1s6YlSFJ06SZ6MaZjTKsPWQcZujc073Y0TeytxzJWi6ViBOXipGExuOpEUueD6MGC9xBRAPSKQmeuaYrW2tFoyunEDKUlKVZ7ziVFLm9lsEEG+6O4c3nnpJSc6x3fiOaXf8AkPy13KFBJcacBGp0y3QRma6IdeK8PNNqynxUAR2kUzDYs+LeNSNBBQmOsca7r2ZcylXOsEjdzsAioNTvy+Yvbj8r+TF7zlwHEpFsgToRgKT3gZV2fvLtAEIbzOGUqSYPXAGVN7lhcalxtvCZQA7I6wT1yfRXo2TzqYcuGkAZjAsrJPEyNK7cldfmcai6br0YvuL28QAcLKgcpxZ+sZik15tC5QtAKrZIVniHSwjeTIk9gry7s9xwBDl0ykDPoJOatyji9lcf+T7efO3gxpHRUlKQB3b6YnPu/M5FY/ir6IclruOhN4gJXkIaAPcDXi8tDzmB2+Xhw4jkkHsEUzrZtkkly9UtX1VIGGI3ZfznXwos46RuXSc8QkewVLc/i/2yOxL7N/8AlIGrJiXOcU64kK0KtcgYKRpqKaby8aQ2+lCUnG4QgqjJCdEpjfrT4683zQSizcyBGNxMzOpkkSdKju03iEBOGEjIBICT6qIbnwOik3z/AD0Iny8vgbVSYyU9jHflB7k1WZqb8vH8CG28MFRxGdQEyAPWahBr0mijtwozdfJPLwfKKKKuFEnngl8u75qfaa0FsLdWffBL5d3zU+01oLYW6gCSCigUUAVP8I76Pt/vI909Wda0V8I76Pt/vI909WdaACiiigB+5K2gcWQTGnonM1O7FtYcUQYSCATMhSR9aONVxsPanMPJciRmCOINT7Zm3GHDKXUp34VnCT1cKyNfDI3cVwbGhywUdsupNbK/dGSQMOgxJTnwMEU4peKvHQ0rtaT7UgUy210lQkOIURGQWN3DgadLR05ndI+sDXmJrIvI0pQhJ2dwwhR6Vu12pBT7DXRq0bmOZTHnKzPDWufPKOnDKvjZJEKJntiaRumd2JdGdnNnNwSWo6g6rgOuvh2cnIpt0EcStR/Gh5ZE4ojt9vGvlrtVtO/vGnopilLvItOv3YosNnNmcdu3M6wSO+a7Xlq0xhWGGwND0BkDv0pDcbfbRJJga759ApM9yiQ4lQKsQIjIEZEddNW9oS4Nux9uNppKkYAlOv1EnszpLd7bWUiHIHcDl2ColY3mErGeEwEhSh0Y6zQ/ygQnxnGgMwAVAxxNOSyN0uhzssaVjtfXGYxLJVE5me7Omi4u96oJ+oBx6+qo5tHlawDPPBR/Zk+2mO75f4SeZQTwUvUTwFX8OlzPhR9TksuGC5Zz8JDsutA+NgJPerL1VDTXe+vVOrK1mVH8NBSevR4obIKJh5Z75uQUUUUwUTzwS+Xd81PtNaC2FurPvgl8u75qfaa0FsPdQBJBRQKKAGXlRyUt79tLdy3ziEKxgY1I6UFMygg6KNQW/wDA/s4ThtY/rnvxcNWrSd60BoApN3wU2s5Mkf1i/wA1ef0VWv6o/wBtz81XIdjivnyOKAKc/RVa/qj/AG3PzUfortf1R/eOfmq4/kcUfI4oAp4eC+2GjR/eOfnrs34O2k+KlY7HnR/86tv5HFHyOK40md3MqpPIhI0Lv79389dRyR/bd/eufnq0PkcUfI4qDxQfcvQn2k/ErA8k/wBpz96v81fE8kY+s5+8X+arQ+RxR8jiudjj+6vQO1n4sqxzkYFalz965+euC/B62dQs/wBc7+era+RxR8jipLHFdEDyTfeVCrwasHVKj2uu/nrmfBZbH+i/8xz81XF8jij5HFTXBC2U5+iu1/VH945+aj9FNr+q/wAbn5quP5HFHyOKDhTn6KbX9V/jc/NR+iq1/VH+2v8ANVx/I4o+RxQBTn6KrX9Uf7a/zV8/RTa/qj/bX+ark+RxR8jigCuuS/IRm2UVNIwlUA9JSpggxCiYqw9mWmGOquzOzAmljbcUAeqK+0UAFBoooABRRRQAUUUUAFFFFABRRRQAUUUUAFFFFABRRRQAUUUUAFFFFABRRRQAGgUUUAFFFFAH/9k="/>
          <p:cNvSpPr>
            <a:spLocks noChangeAspect="1" noChangeArrowheads="1"/>
          </p:cNvSpPr>
          <p:nvPr/>
        </p:nvSpPr>
        <p:spPr bwMode="auto">
          <a:xfrm>
            <a:off x="63500" y="-1104900"/>
            <a:ext cx="1847850" cy="2305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8196" name="AutoShape 4" descr="data:image/jpeg;base64,/9j/4AAQSkZJRgABAQAAAQABAAD/2wCEAAkGBhQSERMUEhIVFRUWFxsXFxcXFBsWGBcXGBsVGhcVGBoXHCYeFx0kHBQVHy8gIycpLCwsFx4xNTAqNSYrLCkBCQoKDgwOGg8PGi0lHyQvLywsLCksLCwqKSwsLCwsLCosKSwsLCwsKSwsLCwsLCwsLCwsLCwsLCwsLCksLCwsLP/AABEIAPIAwgMBIgACEQEDEQH/xAAcAAABBQEBAQAAAAAAAAAAAAAABAUGBwgDAgH/xABUEAABAwIDAwYICgYHAw0AAAABAgMRAAQSITEFQVEGEyJhcYEHMjNykaGxswgUFSM1QlJ0wdIXU2KT0fBDg5KVotPhJFSCFiY0RVVllKOkssLD1P/EABoBAAIDAQEAAAAAAAAAAAAAAAADAgQFAQb/xAA0EQACAgEDAQUFBwQDAAAAAAAAAQIRAwQSITETQVFhkQUiQnGBMlKhsdHh8BUjM8EUYpL/2gAMAwEAAhEDEQA/ALF5f8sVbOZadSwHsbnN4S6Go6C1YsSkqH1PXURa8OUzNvbpI3G/J13dG2NKPhAPBFlbkiR8ZAI/qnqpZllK8hBnMEZHvpGSbiWsOOElz1LxR4XZjoWnH/pjpj/0lfEeF0kwW7MdZvnPZ8UmqYsmsKhPcZpY5Z4pVHAGqj1M4vketPjZcX6UlHRFkey/c/8Ax12b8Izh0RY/3gse20quNj7JCkYePppyt9gtg5EnKaqy9ptOkM/4UPEm6uXtz9W3sVdm1Uj/AN1uKBy6u/8Ac7T+9m/8moQ+psAjDPqrywkKMqSJ7Naivas6vac/4Me6RN1cvL3dYWp7NrNfi1Xs8uL7/cLX+9Wv8qoq9aJUmUpGfVX1GzhAkZ78tfXUX7Ya+H8f2JL2fH734EkVy9vv+z7b+9mf8uvf/Lq8z/2G0y/72a/yqjXyangB3TSb5PgmQDpnFcXtpfdXr+xL+mr734EkV4R72Y+TGD1/KrMe7rq54Qb8abMYV5u1GT/9dRRzZw3ZyMsqSnZZOWGpL2x/1Rz+nL734Ex/SFtI6bGxdSdoNK9jdcHvCbtJAk7AfiY6NyFZ/wDCwfTUTutiwkGNNT/IpE8MPimDxCiKbD2opfCQloEviJ4jwkbTMf8AN9/Pjcge1mlCeXO1T/1Csdt63/lVXbNy7I+dXu0dVJ9Bqf2DgwiVqJjOXFkTxEmnrX+KFPRvuZ6X4QNqDXYDn/jEf5Vcf0mbR37EUOo3zY9rVMO2WkFxRBVG+VEknjmaaviIM4Rw4fiDUH7Qa7ia0KrlkvPhUvhrscDt2i0B7uk73hku0gk7IEDXDftq9SWiajN5ZoSMwJ4Za0z3FuAMgM8hkNeNQj7SlL4Sb0MErbLZ5B+EZzaLrqXLM2/NoSoEulzFJIjyaY0qcoVIqgvBLtMC8uwk9HAgDuUZq7dnXMxWvBtq2ZuRJSqPQc6KJoqRAqf4Rv0fb/eR7p6qH2ZdkZA5jMdY3ir3+Ed9H2/3ke6erPdmuFpPXn2VGStE4Np8Eqw5jPrA6jnTq1edAgiVSNTAimnZjbONQdeLYGhCMRPUKdS6xEIdWob+hhM8RNZORUaUUx12TtlIIGh4VJ+fSE4ogboqEWrDGSitYP2sCVD1rqXsXduW0j4wogjc2kx3hVZWoxK7RbjK48iO7ck5Z9tc2n8PV/OdLmbJhRlLqsI1+bB9QWDQ6zazAuCrqLWGPSqlcbTqdPkVW9zIAg0sUvKTppTay0yAQl45cQP404MrbIHzyevQz/iNUciLKPpMAzSW6gwRPGu79yyBm9nGYGEmkj18zAh4nL7I/jUY423dHbo7pWToD21zcBnog9c10tLxo5F2N2gk+uui3GZjnz2YAfxqe1pnNyETjpwqSciRl10wvOxpB7RFSC6eYAILywN8NR+NNJtrNX9O7+6Ee2rWHhNipOzls23laeiMiCQalHx4tJAiZ0Gu/XsiaZ2kWyf6ZZG4hEenOlbD7JPRW4VJmN+cZZAGnbtzIKAi2ioqWpWIQTkI3UnZSQJk511ccQFxzbijwzCh3RFdAtBTiTarwpHSxFWXWSNKa+gJeI33ojf/AK1H+UO0+baVB6RyT+J7hTptXaCJjApEiRmTHpqEcqrsKWkJJ3kjhOnqq1osNzVidXOoWiQ+CVZ+MPZ/VT7Sa0BsJWlZ98Ep+fd81PtNaB2Fur0BhkkooFFAFT/CO+j7f7yPdPVnYVon4R30fb/eR7p6s7CgCx+T9vYywbhJKSChwzIxFIwGN2Z1qUbHRZFpdutnpocOFeQVhOmInMjq0qr9hbSSEFCmsc5eMRllGQ4HfUp2XymR0SqzlaBCVlaxKf2oT0u+sXUYZq6b9TahKM4pkuRdWrrCQbVtLrYUDAAzTMEjjXxW0be5t28NshCglIxIwg4gADMAb91Nr/KBIdDpszjGHEUuLhfAwU6iley9tWIKnDarSskkp544QTvAjvrPlGVPr/O4bGlTodbbaVi7bJSbdIUJCiEgKBkzBTnw1rpsTlQy0OZFq2YJkqA03T0a4ovtnqWXEsPYz4wS5CT2zXV++sHFAuWryCMgpK59Ma1G/evd/PkRqLVOL6jedqMIuOc5mRJhJ8UHeANIpx2ttpp8AJZTiieiB3id1fXVWBRgVbulJiCVZyN87jXnZ6bNmSlpzqKlk/hVeTilVjLTd0wsOUyAFDmWkpSPFwJIy13TNNbnKZIc5xFqhIUqBKZE9U5U8XhsHD0rczGqXVCe3Kk11ti1KeaRbQkDIl0yD1Za1KLi+8jtadqLXp+p2d5RNvwjmUkkSYSEqTGsHWu1jymtEApUwiNCMIKuAxGm6yumGs27c4zvU4VH1ii7eacXjFkCvUyspSTxgCKja3cNknjVVQtstrWbayr4uiVGTiEiP2BGVdXNs2JcC1WyN8CIyG/LLupsu9oIWBztjMaQoiOqRurqvbNspKUu2MJAyAkgTvG+pQb8fyB41fR+ov8Al+1QsKbZATkEJwCJOp7RSI8sA25z4aESUg6AgTJPDPKujm07NzL4oMO6ZTHo/k0puNtJKQ2m3SpBEJTklIjt1qSq+QUe7bwMt7ypKFFeCC8VR9aUE+LxEzSOy2uvCu3SgDGQTwSJkkk5R30pvblRc6DTaQkEkYguSRh1Pi5bh1U0Lu1pbUkNjpKBMEEwNEniKeoqidDpcXzT5WpxCHIShoFJ4HE6sD7OFAFVRyudQq7eLacKcWQ4GAD6wfTUt2ltQtJxlITI0AAgHKBFV9cPFSiTqTJrV0GNq5d3Qoa+SSUV8yb+CXy7vmp9prQWwt1Z98Evl3fNT7TWgthbq1DKJIKKBRQBU/wjvo+3+8j3T1Z1rRXwjvo+3+8j3T1Z1oAf+SdgtwuqRmW0hUASqCc1DqEZ1I9nJcSeicOJJGuRUNN9RbkltpdpdNvN5lKs0/aTvSe2re5WbLQ4y3e2iRzLolYA8msHPLcNQazNWpKV9xo6ea2qIittoOKt83Jgb8/XSvYclrCpRkGZpitJH1pB6qeNlzJT35V5/NGk6NTEhwFwrOFqngchXS2vpVEwe2kNwsJg6V7sbgGRh66qNe7ZNqnyPjT5EE55Z/yaW2bClqhKVKB4eqvlns5KEBy5JAPit/WV1Hqr4/ykcJCWUBtJ3JEkAcTR2KSvI/oupX3tusavzfQXL5OdHpqQ3xxGTFIn7KyRmu4OXAf6U3Xd2VKEme3Oa4lqcjHZXY5Mcfsw9XbO7J/FL0HUO7PjJbn9k/wr2G7FQyuY87L2im1VriPRz7DSP5OEwr0T+Fd7eL6x/P8AU48fhNkgd5NYhiZWh0dR/wBaabjZxT46IPZrSdpPNSW1FKtxBiOBjfSy35bYvmrsBQ+2kZjtG/uzpsYwyL3eGcfaQ80R69TKsOECOB9FOAUEtt4jJiIr7tjYMfOtLC0HOQZPVnofaNKL9qG2stR6KkqQxPcI7spExv1y9VNtwBBEd3Gd9K1KBkTGY76Q3Kd0yTuj0VaT4s6o80RXlamWFKGSQtKe051CasPwowwhi1TqAHHfPVoO4SKrut/RKsSMfWS3ZWTzwS+Xd81PtNaC2FurPvgl8u75qfaa0FsLdVwpkkFFAooAqf4R30fb/eR7p6s61or4R30fb/eR7p6s60APvIq3Q5esId8RS8J78p7ZIq3uRLqrG8e2ZdCWXz0J0C1ZJI6lAZ/tAVU3IW1U5dYERiKFhM/aKThjrmrW5e3hetrK/EpcHQXH1HU+MO2UqjzRWfqJVP6dPU0MEd2NR8W/XuEu3+T5tX1NicIzR1pPi9pFfLRGEzOZHr4VPmlN7VskuCOeSmDxSsa/8KokdVQYW5bUpK8iN3WNawdVjcHXd3Glpcm9c9V1Pe0EkhOXfS/YzaWkKdWCQnQcTupKgzA3T7KUm75wYIGETEcRpWem0izPk6i8W6orWczp1D7I6qddmWS3Oi2NNVHxR28e6kWybIEyqQhOavwHaaV3T1xcENMQw1oAD0iOJjSiMIzl/cfHh3sryk0qgvr3IXOC0YPzyw65vSnTsNcByxaGTVqk9hB9grw1yes7YgPYrl86NjpqnjhGm/M07v3Ny0mUWzLaRpKio+hNaaWyLqkl4Kylui3TtvzdISN8o3gJFoADwB/hXlXKpsjDc2pSeAGL0SAaW2e0rxxOIFiOCgpPdrXm62tBwXtuEg/0iDjT2zqmuc7bUuPNIhS3U4+j5GS95Os3IJtFJxHUKJBT2A1FNobEWwSFgg+2NSONTPbGwigBy3cyPSCk5EAbwRrSU3SbpJaegOCCk/a4EcOsb6qOTi9rVMuQlwqdr8URnZm1iyftNnJadxGhPb7daeNp3MoSARhIyP7J0nsprvNmJRikKkTlrpXmzUSgJOqTHcc6lalyOVWfFtiM9dOHZTnyY2SFKcuHh80ykqM6EgaddIA6kQNScojQmIzqVbVbS2za2Wqn1guAHPDqe7FlVrCtybfcLyzceI9X/GUz4VbZSX2lueO82HldQWpWBPcExUFqxfDZnehQMgpKUwZhDasA/wASVHvFV1XpNN/iiYmd++yeeCXy7vmp9prQWwt1Z98Evl3fNT7TWgthbqeJJIKKBRQBU/wjvo+3+8j3T1Z1rRXwjvo+3+8j3T1Z1oAlHg4uWm79pb04UyRH2vq+urm2shLiXGVxzF6hLjR3JfgYgB1x66z9shUOoMTCgY4xuyqwHn7pTOBxPMoaVzqNSQk6BIOcVla3G3JNOjT0kd0RRyV5UuWT48YYF4HET4w0IUOrUHdFTblGptSw81BQ7n2HhG41HNmWdheJ5x91wOpABWBg5z9opG+vNywlpwoSVlGRRiMmNMxWVqWp0lxXcXMcf7jkfXbxSQQN5wg+dP8ACna0AKBGXUeI6+FNqm0LBC0kgEEa9GJz6Oc8KlWz+TDGFKmtoJhSQcKigxI0zNV+x3xqPUblyqH2hOm+xw2jNKYmMsS+PdTm9flhAaQcLqs3HI8RJ/Gmo7FdtyeaUh+TKAggqnr45TSmx2jbQRcpfS4clkjf1dVV1ikpWu7gXKUZJd68h0bSyGyLdRS4BONXSKzvxE6zXjZDrqlkvLKWyCSMRUVHdHCklna2egvYRM4VJg9Uk7qd12LKh83dITmDOIUx4st8U/qJcsaVc/VdDxta3SUY2FnEDEK0UOz2V42ItKUk3AK1qOY1AHCOyvdjZMIVjdvG1wICQQAOvxjNJ9pOWKiSLpSTv5okk9WST+FT7HInv91eV2RUotOPL86PK7tFqv5slVuo9JOvNHcRwHUZpq5QWYQoLREHpAzAn9k0829+zhCGWHXIy6fRxE8ZzVTeuyUklpzmmUgSApwuc3OmatKjOLattfQljaT/AFEibRV0kONk4tFADQ1xuLJLC0IWIWTEnfkad7TZDTaITeqBVn0Mh20x3hQFrcCnHFJ8Vxw55ZEJG4V3Yk+WMjkcnwdtmusIcClgYUCY+2v6qc657C2qHNoqfeWk4ELWTOSYGFKBPAz31zsX085idSFJCDIicjwpt2lcBS3EsJ5tARM4elAO+nwe2TQzZuvxqiF+FRZLlqTqq2SsjhjW4r8RUFp+5YX63bg456CEtgHcEjIUw16fBHbjijD1DvJInngl8u75qfaa0FsLdWffBL5d3zU+01oLYW6nCSSCigUUAVP8I76Pt/vI909Wda0V8I76Pt/vI909WdaAHnktYl16BuQtXoTv4VNrEoXmkqwrQlBSpUwYzA6qgewNtrtXQ4gA5FJB0Uk6g1KNhPY3AoSEqkgHQHgKy9dCXXuNbRTjt2+Ys2Cebe5s5pKt4PdnpUl202UOCZzGv4U2bMuHTckpaS4hpeNSJGIoRmrCN+Qnuqc8t2WlIafbIwrA0MgSJHZWTqE21P8AnJbU0p7PEi7Lm+vDEYsBCSnWcsUK9sUMRhB66kOztpXK4btWUDAJKsCSc/2ladlVlzaGzk4qxBZ3XNglCoUk5Z7hrHdNSjZu2nnCErZTcEjElQWEKwn7U+NGhimVx3nZS+0lp9H1kpjF1EDL0Ultrg4SgpUUgyObMONKnVB3g7xUIz2uvUTOKmrfUkt7dIOJDtu224MwUkLQY+qcsjXTZ6ksD51hBSpOJBKUzO8SajylpyHzmslSx0lngE7h10qVta4SgNrZU4EqltWGSE8DuNcjO57v9HJYnsUV/PkSPats28AllpAEBS1BABA3J7aS2D4RCGWm1uETKlYEJG5PEk002+07soKEMhpBkrVHSVOpGesAeuuYZBzKXVImZa8ohW8LSdRwipyl/dU0/mLWNrG4t/IkD+0XQmeaSwqJc6WNQSJ0+yCZjfTH8UU6iCFLMyfrKk6Gequl+6AnCUFtOuFRlbitxWZnLh20qtdpKabUpBlSiAIGpO+lZcik/wBDuOLjG0lYhf5O3DaCtQOGU6mVDMD0Z027SSMC1AzhIHf1U/bV+NMYXHF4wowpIVMA7oPUfVTFcKBZVETi6PX0iMqbNKLVE8bclzX0OWzLIvZCSSNBw6zTQroquCrQkojFOQGYqW2SksWriUqAeexJxfYQBmfb6RUG2okN2qYJGJRUVHUiIk0+CU2qfLGQk7fgV7ymbwvr1zhQnWFDF+JpopVtG9U6srWZJ9g0FJa9XBbYpGBllum2ieeCXy7vmp9prQWwt1Z98Evl3fNT7TWgthbqkLJIKKBRQBU/wjvo+3+8j3T1Z1rRXwjvo+3+8j3T1Z1oA+zUq5L3YSEYlABMwailL9lrlaUHxTSc8N8Gixp8mydliMKLjnPtLQHGVkqTiwlSHJzHEASI66erV9TjAaPDEAct5IqO7K2em4DaFHAoEISpMZSdTxqV7EQ1bPLbWS4sZSeikqTkMuqTXnNRtqu9G2nTsaGwqFJ1OZJH40/7PQ480gMKwrSem3IBXGihJGLsrjY36ba5cKkJUhQIUlXA5+sk0t2lsFt3C9ZrwheRbJzB4DhVfhrcGSTvahU9aYVDnVAOYTiAIVh4AnfTAdoYXCAYzHV6Ke2+SVwyjG9AbmVYZUqOvhurq/s9twAwFJjLTLv1mqmRdjL311OxaklTsRNXJ8oROEZAjfJ3jWnJScac75CQc8JbUI6sqSHYkD5p1SR9k550gu7N0HyiT3VyEoNjHDd0dDwl0NDF8exYdEoaMdhxUiXymWCXUpALnadMpA/Ck/xBeHNwQeqvDWyQk6qPfAHcK7cGLeNLq7Pbbbjisas1EaH8fs76Wh8BSApeA5gEjJKt0jhXvZy0twtwgRoIynjTonkibsc6FhudMsQUOJG6anGLzT2xXQVKaxq5Da/ZBDRcecC1gGMK8cqVqo8MhAHXSW9sltt26MPTWMfGPGVEd9PrexUW5HPmUNdMISmMRBkKP2qab/ay3bpTioHNoOGMwEgZgniZp84qrfXwI45NypdCN393DSVlUknMDWIII7zFR3l1tD/Z0jQ5CO7pVLrrZo+Lm4jxVgQdM8wfSTVUcq7xSncJPij21e0GJZMiddCWpmoYm0/IYpr5RRXpDAJ54JfLu+an2mtBbC3Vn3wS+Xd81PtNaC2FuoAkgooFFAFT/CO+j7f7yPdPVnWtFfCO+j7f7yPdPVnWgArvau4VJVwM1wr6DR14OosSzZVbulowYwmZ6sYj11IbtxBWFLQorK8lYskhUEeyo61tFLy21kYVJQlJOuMwczwyI9FSO5ScCjhxjCJHCDGL0ivM6lVNX1PQYnbY6OLUi4Cm2g6SnxSnFOs17ttrlAxc2EKQqcJ3SrTOk9yFj4uppasZTkoZGYnv1ikqrtakq50SvGJJEHXQ9VZyinFeQ6rfPgTVnbzqgCpzEknMACI4DqppurFTLhLHiEyW+3PKvewXwpsA+jqndUptE2wEkqUQdFAzSlvyTak/UQ5Rw/ZXoRlO0k/0ktqIyCgR6DoRSR24mePVUnf2gh0rTzBeROkDondhpqudlMKEptObg5yogxUHjxw95MZHK5cOP5Dch8JRJVAGn8mkSbxx0Hmm1HCYJI6I68takFns1pPR+KB057zMHTWnmze5taEqZSyhUgoB9BNMxQh1IZMrXFfj/rqRSy2I4ekvMiMjkB3UvbuFInM4c8gYk+mpo+0zAxLA68UT21F9spbSYYXOsjUCd5mpZ9Pkhy5L6P8AQVDOsvDQ0naKlYucxKASThJOYnME9lcnbguLeWpICcAEARlGQ7sqTC5POKKukAkZH63SEj0TXW9u3Fc8pWSjAiIO4JTHZvrslSa+Q+K5TOfKG6i1DBgFWFZAG8xl6apHb6cNw8CcULInsq3NsXRGHGdThOWmEx64qmLxzE4s8VE+ut32TFq2UtdSikvE4UUUVtmSTzwS+Xd81PtNaC2FurPvgl8u75qfaa0FsLdQBJBRQKKAKn+Ed9H2/wB5HunqzrWivhHfR9v95HunqzrQAUUUUATvYto4tpBQEnIZYhrG+dNKlyn7m3SlamokYelBGcncc9aY+SFgy60ULBnmcYIMEKGP+FSQMzaNlGiVQsFU9hTOlea1c1vrzN/CunyE1ztCENKSogJVOQgjrjfn7K8ru1OKlWIlSgVHCd2+BXbmx4p0OnHWlBGFbeFZQvFGICejwNUVJdKLT6HeztX0qHzbgHWgjvp6tX1pkYXCetBpHcW9wmC3cLUD0oKict8k8KWWqnwgYn14jpGnZVXLtk+RcU6PtmhQklL4n7Cf410V9aOfJjRaDM+yvFq3cEkruXEAd9KXE3aVBIfcKToSBNG2NckHe7uOQXgXK1uokapQZ7NKS3qlKV/s6XnZ+spKv4Clj9u9hOC7cUrfpFJrV1+PnH3M9MK8OfXQti6nNsn7yoSqsbtelsvvBHtNcWeS94tQDjawneMtPTTjY7KUpR5994DiHFTPpr0nYy1rVDjvNDepw6U9Sxpe6mQblfcvUTXdutp9sqQOgPExhRwpIIJHaabH3luEzIWteIyR0QdB2gUpWAHlwcggAQZEZD1mKbXbsF0ECcjPaBFT6qxsV0sbuU7iUJ1JCQY36TmeOdVAvU1eHK24bbbSSlMJYI01WoZe2qOVrW77Ld42Zuu+FfM+UUUVrGcTzwS+Xd81PtNaC2FurPvgl8u75qfaa0FsLdQBJBRQKKAKn+Ed9H2/3ke6erOtaK+Ed9H2/wB5HunqzrQAUUUUAT7k8xjbYwrUjF0VFO7MgTUpuOetXFMuQUkQf2huIqL8k0TbtgTPOYfSpP8AGpttDZhJJWsEoEnOTExH415rWy25Gn0N3T21YW6YjfAgV62pbygFOoI13iuwQCPWKUNqUoYEJBXqn9oJ8bvrK3e9wWm6Zz5PbadSsJ5tpUApBViASOGVOPym7J+aQc8QwqUBI4SKb2W1IUkOJKUkkZiCFbpB40/MtaZUrNlcXTQbYbmzg9yiUsBPxfCc80q1PeK6q5cKbbh1kcAZ49Ueyvd1CRIpu+IEqSpRER0Ac4J1J66Meod2ReHG6VHBvlbC4aQlc5EKlPfMZV1uNrlSwUNpEap5wme2BXXaOywWjJEjNJCYgyOGtIiyUEQAB9btOvrqTnGqRLs49Uh1c2+8rJLTaewqV36CuN1tl4pDRUgFWpDZBA6yTB7qSsOKmMxnGW+ljOyFLdJAJwiDHFWcZ6QM65CcpSoW4QiuRv8Ak6EqOJSlq1kgZDQRuHZTO0opUAYiZmBruzqUXzJQpSciU5GM84kjukemo5ct9JA3lY9BMR66vRT289TkZLqhl5esIGzQ8pWJ114JGvRSkKJHrqpjVo+EFKE2a0BUlNwMOUECFgnvj1VVxr0Hs7/AjJ1t9ofKKKK0CmTzwS+Xd81PtNaC2FurPvgl8u75qfaa0FsLdQBJBRQKKAKn+Ed9H2/3ke6erOtaK+Ed9H2/3ke6erOtABRRRQBNNhPxbJAy6RJ7ZTFWHyWYt32BzjqkPiUkGCFnODNVtyeSOYzWUkqMSmUn0Z1YfIZKUEtOJYdQpUhzHhUgkZ5KziawNYk3L5mzjT2RaHBpJwJ3HSewx+FdCwsuMlswsLkGYzidafG+R7hQMC0KBz30j2nyYdbT0sWEEGUjF6hnWIseSMrplvtMc+NyFVxtF0tlD7SFKjUwVZaZprzs25xgAnOKbmrlCcsaiB9sQe8bqUsXaJGFSR2GquZym+TkcdLgVOJJBnITl+NcnNnvYCtuIGqZk9tfLu7Ti8cR2ihzakZNKxHeBnl18RRCl1VjXu+EQ/F3nTBVgESc+BrzfKJIA1OvYN9KF3JBlcxGE5aA6fhXJxaEzDiezOSOujnwGtM9WzxSJ+sPRSvZ21rgjmxzaBJlQ8ZU6kyd9NaXUzCQY3HCT3UXDKjHzThIz8UjIdtWMW6L49RGWKnwxzbCQFlCsQCjKjqowMRP87qa3mQp1M7lpUOscKUMPrhRDWCVz0skxA76+vPMpJKnwpeSgEpykaCavRVITVFceEdyUubgXRA6ul/Gq6NTrwhgmCAcOIyqMio8TxqCmvQ6FVhRl6x3kPlFFFXSmTzwS+Xd81PtNaC2FurPvgl8u75qfaa0FsLdQBJBRQKKAKn+Ed9H2/3ke6erOtaK+Ed9H2/3ke6erOtABRRRQBOORN8gJSlxKVI5wTKZhP1gOE1MdnWNtjZkONhSlAqQqcpPNnpbxvqtOTa4Kt4yy7am1s6YlSFJ06SZ6MaZjTKsPWQcZujc073Y0TeytxzJWi6ViBOXipGExuOpEUueD6MGC9xBRAPSKQmeuaYrW2tFoyunEDKUlKVZ7ziVFLm9lsEEG+6O4c3nnpJSc6x3fiOaXf8AkPy13KFBJcacBGp0y3QRma6IdeK8PNNqynxUAR2kUzDYs+LeNSNBBQmOsca7r2ZcylXOsEjdzsAioNTvy+Yvbj8r+TF7zlwHEpFsgToRgKT3gZV2fvLtAEIbzOGUqSYPXAGVN7lhcalxtvCZQA7I6wT1yfRXo2TzqYcuGkAZjAsrJPEyNK7cldfmcai6br0YvuL28QAcLKgcpxZ+sZik15tC5QtAKrZIVniHSwjeTIk9gry7s9xwBDl0ykDPoJOatyji9lcf+T7efO3gxpHRUlKQB3b6YnPu/M5FY/ir6IclruOhN4gJXkIaAPcDXi8tDzmB2+Xhw4jkkHsEUzrZtkkly9UtX1VIGGI3ZfznXwos46RuXSc8QkewVLc/i/2yOxL7N/8AlIGrJiXOcU64kK0KtcgYKRpqKaby8aQ2+lCUnG4QgqjJCdEpjfrT4683zQSizcyBGNxMzOpkkSdKju03iEBOGEjIBICT6qIbnwOik3z/AD0Iny8vgbVSYyU9jHflB7k1WZqb8vH8CG28MFRxGdQEyAPWahBr0mijtwozdfJPLwfKKKKuFEnngl8u75qfaa0FsLdWffBL5d3zU+01oLYW6gCSCigUUAVP8I76Pt/vI909Wda0V8I76Pt/vI909WdaACiiigB+5K2gcWQTGnonM1O7FtYcUQYSCATMhSR9aONVxsPanMPJciRmCOINT7Zm3GHDKXUp34VnCT1cKyNfDI3cVwbGhywUdsupNbK/dGSQMOgxJTnwMEU4peKvHQ0rtaT7UgUy210lQkOIURGQWN3DgadLR05ndI+sDXmJrIvI0pQhJ2dwwhR6Vu12pBT7DXRq0bmOZTHnKzPDWufPKOnDKvjZJEKJntiaRumd2JdGdnNnNwSWo6g6rgOuvh2cnIpt0EcStR/Gh5ZE4ojt9vGvlrtVtO/vGnopilLvItOv3YosNnNmcdu3M6wSO+a7Xlq0xhWGGwND0BkDv0pDcbfbRJJga759ApM9yiQ4lQKsQIjIEZEddNW9oS4Nux9uNppKkYAlOv1EnszpLd7bWUiHIHcDl2ColY3mErGeEwEhSh0Y6zQ/ygQnxnGgMwAVAxxNOSyN0uhzssaVjtfXGYxLJVE5me7Omi4u96oJ+oBx6+qo5tHlawDPPBR/Zk+2mO75f4SeZQTwUvUTwFX8OlzPhR9TksuGC5Zz8JDsutA+NgJPerL1VDTXe+vVOrK1mVH8NBSevR4obIKJh5Z75uQUUUUwUTzwS+Xd81PtNaC2FurPvgl8u75qfaa0FsPdQBJBRQKKAGXlRyUt79tLdy3ziEKxgY1I6UFMygg6KNQW/wDA/s4ThtY/rnvxcNWrSd60BoApN3wU2s5Mkf1i/wA1ef0VWv6o/wBtz81XIdjivnyOKAKc/RVa/qj/AG3PzUfortf1R/eOfmq4/kcUfI4oAp4eC+2GjR/eOfnrs34O2k+KlY7HnR/86tv5HFHyOK40md3MqpPIhI0Lv79389dRyR/bd/eufnq0PkcUfI4qDxQfcvQn2k/ErA8k/wBpz96v81fE8kY+s5+8X+arQ+RxR8jiudjj+6vQO1n4sqxzkYFalz965+euC/B62dQs/wBc7+era+RxR8jipLHFdEDyTfeVCrwasHVKj2uu/nrmfBZbH+i/8xz81XF8jij5HFTXBC2U5+iu1/VH945+aj9FNr+q/wAbn5quP5HFHyOKDhTn6KbX9V/jc/NR+iq1/VH+2v8ANVx/I4o+RxQBTn6KrX9Uf7a/zV8/RTa/qj/bX+ark+RxR8jigCuuS/IRm2UVNIwlUA9JSpggxCiYqw9mWmGOquzOzAmljbcUAeqK+0UAFBoooABRRRQAUUUUAFFFFABRRRQAUUUUAFFFFABRRRQAUUUUAFFFFABRRRQAGgUUUAFFFFAH/9k="/>
          <p:cNvSpPr>
            <a:spLocks noChangeAspect="1" noChangeArrowheads="1"/>
          </p:cNvSpPr>
          <p:nvPr/>
        </p:nvSpPr>
        <p:spPr bwMode="auto">
          <a:xfrm>
            <a:off x="63500" y="-1104900"/>
            <a:ext cx="1847850" cy="2305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8198" name="Picture 6" descr="Dos vasos de oro con brillantes bolo Foto de archivo - 27444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412775"/>
            <a:ext cx="2006352" cy="1944217"/>
          </a:xfrm>
          <a:prstGeom prst="rect">
            <a:avLst/>
          </a:prstGeom>
          <a:noFill/>
        </p:spPr>
      </p:pic>
      <p:pic>
        <p:nvPicPr>
          <p:cNvPr id="7" name="Picture 2" descr="http://t3.gstatic.com/images?q=tbn:ANd9GcQGZ37u6_fSkcp6KR3UdyD4OBeGLLxnRAXFDc2COWESeEcyPwv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861048"/>
            <a:ext cx="2483768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5698976" cy="6264696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ES" dirty="0" smtClean="0"/>
              <a:t>     Entonces de su presencia fué enviada la palma de la mano que esculpió esta escritura.</a:t>
            </a:r>
          </a:p>
          <a:p>
            <a:endParaRPr lang="es-ES" dirty="0" smtClean="0"/>
          </a:p>
          <a:p>
            <a:pPr>
              <a:buNone/>
            </a:pPr>
            <a:r>
              <a:rPr lang="es-ES" dirty="0" smtClean="0"/>
              <a:t>    Y la escritura que esculpió es: MENE, MENE, TEKEL, UPHARSIN.</a:t>
            </a:r>
          </a:p>
          <a:p>
            <a:pPr>
              <a:buNone/>
            </a:pPr>
            <a:r>
              <a:rPr lang="es-ES" dirty="0" smtClean="0"/>
              <a:t>    </a:t>
            </a:r>
          </a:p>
          <a:p>
            <a:pPr>
              <a:buNone/>
            </a:pPr>
            <a:r>
              <a:rPr lang="es-ES" dirty="0" smtClean="0"/>
              <a:t>La declaración del negocio es:</a:t>
            </a:r>
          </a:p>
          <a:p>
            <a:pPr>
              <a:buNone/>
            </a:pPr>
            <a:r>
              <a:rPr lang="es-ES" b="1" u="sng" dirty="0" smtClean="0"/>
              <a:t>Mene</a:t>
            </a:r>
            <a:r>
              <a:rPr lang="es-ES" dirty="0" smtClean="0"/>
              <a:t>: </a:t>
            </a:r>
            <a:r>
              <a:rPr lang="es-ES" u="sng" dirty="0" smtClean="0">
                <a:solidFill>
                  <a:srgbClr val="0070C0"/>
                </a:solidFill>
              </a:rPr>
              <a:t>Contó Dios tu reino, y halo rematado</a:t>
            </a:r>
            <a:r>
              <a:rPr lang="es-ES" dirty="0" smtClean="0"/>
              <a:t>.</a:t>
            </a:r>
          </a:p>
          <a:p>
            <a:pPr>
              <a:buNone/>
            </a:pPr>
            <a:r>
              <a:rPr lang="es-ES" dirty="0" smtClean="0"/>
              <a:t>   </a:t>
            </a:r>
          </a:p>
          <a:p>
            <a:pPr>
              <a:buNone/>
            </a:pPr>
            <a:r>
              <a:rPr lang="es-ES" b="1" u="sng" dirty="0" smtClean="0"/>
              <a:t>Tekel</a:t>
            </a:r>
            <a:r>
              <a:rPr lang="es-ES" dirty="0" smtClean="0"/>
              <a:t>: </a:t>
            </a:r>
            <a:r>
              <a:rPr lang="es-ES" u="sng" dirty="0" smtClean="0">
                <a:solidFill>
                  <a:srgbClr val="0070C0"/>
                </a:solidFill>
              </a:rPr>
              <a:t>Pesado has sido en balanza, y fuiste hallado falto</a:t>
            </a:r>
            <a:r>
              <a:rPr lang="es-ES" dirty="0" smtClean="0"/>
              <a:t>.</a:t>
            </a:r>
          </a:p>
          <a:p>
            <a:pPr>
              <a:buNone/>
            </a:pPr>
            <a:r>
              <a:rPr lang="es-ES" b="1" dirty="0" smtClean="0"/>
              <a:t>   </a:t>
            </a:r>
          </a:p>
          <a:p>
            <a:pPr>
              <a:buNone/>
            </a:pPr>
            <a:r>
              <a:rPr lang="es-ES" b="1" u="sng" dirty="0" smtClean="0"/>
              <a:t>Peres</a:t>
            </a:r>
            <a:r>
              <a:rPr lang="es-ES" dirty="0" smtClean="0"/>
              <a:t>: </a:t>
            </a:r>
            <a:r>
              <a:rPr lang="es-ES" u="sng" dirty="0" smtClean="0">
                <a:solidFill>
                  <a:srgbClr val="0070C0"/>
                </a:solidFill>
              </a:rPr>
              <a:t>Tu reino fué roto, y es dado á Medos y Persas.</a:t>
            </a:r>
          </a:p>
          <a:p>
            <a:endParaRPr lang="es-ES" dirty="0" smtClean="0"/>
          </a:p>
        </p:txBody>
      </p:sp>
      <p:pic>
        <p:nvPicPr>
          <p:cNvPr id="4" name="Picture 2" descr="http://3.bp.blogspot.com/-GR-4gjK1yjg/TX-sWcWM72I/AAAAAAAADMc/xIWDuDttaMI/s1600/Daniel_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32656"/>
            <a:ext cx="2592288" cy="345638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84168" y="3861048"/>
            <a:ext cx="2880320" cy="25545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0000"/>
                </a:solidFill>
              </a:rPr>
              <a:t>La decisión de Dios era tan irrevocable que seguidamente dice: “</a:t>
            </a:r>
            <a:r>
              <a:rPr lang="es-ES" sz="2000" b="1" u="sng" dirty="0" smtClean="0">
                <a:solidFill>
                  <a:srgbClr val="FF0000"/>
                </a:solidFill>
              </a:rPr>
              <a:t>Esa misma noche fué muerto Belsasar, rey de los Caldeos.</a:t>
            </a:r>
          </a:p>
          <a:p>
            <a:pPr algn="ctr"/>
            <a:r>
              <a:rPr lang="es-ES" sz="2000" b="1" u="sng" dirty="0" smtClean="0">
                <a:solidFill>
                  <a:srgbClr val="FF0000"/>
                </a:solidFill>
              </a:rPr>
              <a:t>Y Darío de Media tomó el reino</a:t>
            </a:r>
            <a:r>
              <a:rPr lang="es-ES" sz="2000" dirty="0" smtClean="0">
                <a:solidFill>
                  <a:srgbClr val="FF0000"/>
                </a:solidFill>
              </a:rPr>
              <a:t>”.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Al contrastar los dos reinos, descubrimos dos coas:</a:t>
            </a:r>
          </a:p>
          <a:p>
            <a:pPr algn="ctr">
              <a:buNone/>
            </a:pPr>
            <a:r>
              <a:rPr lang="es-CO" dirty="0" smtClean="0"/>
              <a:t>     </a:t>
            </a:r>
            <a:r>
              <a:rPr lang="es-CO" sz="40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Encontramos que el segundo fue más extenso, Y</a:t>
            </a:r>
          </a:p>
          <a:p>
            <a:pPr algn="ctr">
              <a:buNone/>
            </a:pPr>
            <a:r>
              <a:rPr lang="es-CO" dirty="0" smtClean="0"/>
              <a:t>          </a:t>
            </a:r>
            <a:r>
              <a:rPr lang="es-CO" sz="4000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). Que fue inferior en lujo y magnificencia.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Los conquistadores medos y persas adoptaron la cultura de la compleja civilización babilónica, </a:t>
            </a:r>
            <a:r>
              <a:rPr lang="es-CO" dirty="0" smtClean="0">
                <a:solidFill>
                  <a:srgbClr val="0070C0"/>
                </a:solidFill>
              </a:rPr>
              <a:t>porque la suya estaba mucho menos desarrollada. 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 smtClean="0">
                <a:latin typeface="Agency FB" pitchFamily="34" charset="0"/>
              </a:rPr>
              <a:t>Contraste territorial del Imperio de  Babilonia y el </a:t>
            </a:r>
            <a:r>
              <a:rPr lang="es-CO" b="1" i="1" dirty="0" smtClean="0">
                <a:latin typeface="Agency FB" pitchFamily="34" charset="0"/>
              </a:rPr>
              <a:t>Imperio Persa</a:t>
            </a:r>
            <a:endParaRPr lang="es-CO" b="1" dirty="0">
              <a:latin typeface="Agency FB" pitchFamily="34" charset="0"/>
            </a:endParaRPr>
          </a:p>
        </p:txBody>
      </p:sp>
      <p:pic>
        <p:nvPicPr>
          <p:cNvPr id="1026" name="Picture 2" descr="http://mrbromleysclass.com/images/Mesopotamia_Babylon-Empire_606-536BC_babylonmap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4077841" cy="4903069"/>
          </a:xfrm>
          <a:prstGeom prst="rect">
            <a:avLst/>
          </a:prstGeom>
          <a:noFill/>
        </p:spPr>
      </p:pic>
      <p:pic>
        <p:nvPicPr>
          <p:cNvPr id="1028" name="Picture 4" descr="http://t1.gstatic.com/images?q=tbn:ANd9GcThmgl5_hHgvVsIdOmA_myzoOe74-DKjlKDhMN_w4XVwGqK_5PtM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3520" y="1556792"/>
            <a:ext cx="4320480" cy="479293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43608" y="6453336"/>
            <a:ext cx="579613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s-CO" sz="2400" dirty="0" smtClean="0"/>
              <a:t> </a:t>
            </a:r>
            <a:r>
              <a:rPr lang="es-CO" sz="2800" b="1" dirty="0" smtClean="0">
                <a:solidFill>
                  <a:srgbClr val="002060"/>
                </a:solidFill>
              </a:rPr>
              <a:t>Babilonia</a:t>
            </a:r>
          </a:p>
          <a:p>
            <a:pPr>
              <a:buNone/>
            </a:pPr>
            <a:endParaRPr lang="es-CO" dirty="0" smtClean="0"/>
          </a:p>
        </p:txBody>
      </p:sp>
      <p:sp>
        <p:nvSpPr>
          <p:cNvPr id="7" name="6 Rectángulo"/>
          <p:cNvSpPr/>
          <p:nvPr/>
        </p:nvSpPr>
        <p:spPr>
          <a:xfrm>
            <a:off x="5724128" y="6381328"/>
            <a:ext cx="1800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s-CO" sz="2800" b="1" dirty="0" smtClean="0"/>
              <a:t>Persa</a:t>
            </a:r>
          </a:p>
        </p:txBody>
      </p:sp>
      <p:sp>
        <p:nvSpPr>
          <p:cNvPr id="8" name="7 Menos"/>
          <p:cNvSpPr/>
          <p:nvPr/>
        </p:nvSpPr>
        <p:spPr>
          <a:xfrm rot="16885116">
            <a:off x="6412608" y="3982583"/>
            <a:ext cx="1694859" cy="434301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9" name="8 Menos"/>
          <p:cNvSpPr/>
          <p:nvPr/>
        </p:nvSpPr>
        <p:spPr>
          <a:xfrm rot="17465234">
            <a:off x="5265441" y="2792537"/>
            <a:ext cx="1349422" cy="480839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11" name="10 Menos"/>
          <p:cNvSpPr/>
          <p:nvPr/>
        </p:nvSpPr>
        <p:spPr>
          <a:xfrm rot="15722351">
            <a:off x="4619541" y="4785489"/>
            <a:ext cx="1894958" cy="690711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12" name="11 Flecha derecha"/>
          <p:cNvSpPr/>
          <p:nvPr/>
        </p:nvSpPr>
        <p:spPr>
          <a:xfrm>
            <a:off x="3203848" y="3356992"/>
            <a:ext cx="3024336" cy="64807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 smtClean="0"/>
              <a:t>Territorio Babilónico</a:t>
            </a:r>
            <a:endParaRPr lang="es-CO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0882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  Aproximadamente </a:t>
            </a:r>
            <a:r>
              <a:rPr lang="es-CO" dirty="0" smtClean="0">
                <a:solidFill>
                  <a:srgbClr val="FF0000"/>
                </a:solidFill>
              </a:rPr>
              <a:t>147</a:t>
            </a:r>
            <a:r>
              <a:rPr lang="es-CO" dirty="0" smtClean="0"/>
              <a:t> años antes, bajo la inspiración profética, el profeta Isaías había descrito la obra de Ciro, cuando posiblemente todavía no había nacido</a:t>
            </a:r>
            <a:r>
              <a:rPr lang="es-CO" dirty="0" smtClean="0">
                <a:solidFill>
                  <a:srgbClr val="FF0000"/>
                </a:solidFill>
              </a:rPr>
              <a:t> (Isa. 45:1).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67544" y="2852935"/>
            <a:ext cx="5328592" cy="38164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u="sng" dirty="0" smtClean="0">
                <a:solidFill>
                  <a:srgbClr val="0070C0"/>
                </a:solidFill>
              </a:rPr>
              <a:t>Así dice Jehová a su ungido, a Ciro</a:t>
            </a:r>
            <a:r>
              <a:rPr lang="es-CO" sz="3200" dirty="0" smtClean="0">
                <a:solidFill>
                  <a:srgbClr val="0070C0"/>
                </a:solidFill>
              </a:rPr>
              <a:t>, al cual tomé yo por su mano derecha, para sujetar naciones delante de él y desatar lomos de reyes; para abrir delante de él puertas, y las puertas no se cerrarán: </a:t>
            </a:r>
          </a:p>
          <a:p>
            <a:pPr>
              <a:buNone/>
            </a:pPr>
            <a:r>
              <a:rPr lang="es-CO" dirty="0" smtClean="0">
                <a:solidFill>
                  <a:srgbClr val="0070C0"/>
                </a:solidFill>
              </a:rPr>
              <a:t> </a:t>
            </a:r>
            <a:r>
              <a:rPr lang="es-CO" dirty="0" smtClean="0"/>
              <a:t> </a:t>
            </a:r>
          </a:p>
        </p:txBody>
      </p:sp>
      <p:pic>
        <p:nvPicPr>
          <p:cNvPr id="29698" name="Picture 2" descr="http://t3.gstatic.com/images?q=tbn:ANd9GcTysnvK60qN6-2B1D8A1TXPWfD4ixxpvBxXK2cKmhPYJ6Fih2az1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3140968"/>
            <a:ext cx="2880320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52534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   Ciro tomó Babilonia mediante una estratagema en el año 539 a. C.</a:t>
            </a:r>
            <a:r>
              <a:rPr lang="es-CO" u="sng" dirty="0" smtClean="0">
                <a:solidFill>
                  <a:srgbClr val="0070C0"/>
                </a:solidFill>
              </a:rPr>
              <a:t> (cuando su rey Belsasar estaba celebrando un banquete).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Ciro reconoció que el Señor le había dado todos esos reinos </a:t>
            </a:r>
            <a:r>
              <a:rPr lang="es-CO" dirty="0" smtClean="0">
                <a:solidFill>
                  <a:srgbClr val="FF0000"/>
                </a:solidFill>
              </a:rPr>
              <a:t>(2 Cron.36: 23)</a:t>
            </a:r>
            <a:r>
              <a:rPr lang="es-CO" dirty="0" smtClean="0"/>
              <a:t>. Así ha dicho Ciro rey de Persia: “todos los reinos de la tierra, Jehová, el Dios del cielo, dado a mí”.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El reino Medo-Persa fue visitado por la ira del cielo debido a que en ese reino fue pisoteada la ley de Dios.  El temor de Jehová no tenía cabida en el corazón de la gente.  Las influencias que prevalecían en Medo-Persia eran la </a:t>
            </a:r>
            <a:r>
              <a:rPr lang="es-CO" u="sng" dirty="0" smtClean="0"/>
              <a:t>impiedad, la blasfemia y la corrupción. 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Los reinos subsiguientes fueron aun más viles y corruptos.  Se deterioraron porque menospreciaron su fidelidad a Dios.  Al olvidarse de Dios se hundieron más y más en la escala de valores morales.</a:t>
            </a:r>
          </a:p>
          <a:p>
            <a:pPr algn="ctr">
              <a:buNone/>
            </a:pPr>
            <a:r>
              <a:rPr lang="es-CO" u="sng" dirty="0" smtClean="0">
                <a:solidFill>
                  <a:srgbClr val="FF0000"/>
                </a:solidFill>
              </a:rPr>
              <a:t>Extraido del Comentario Bíblico Adventista</a:t>
            </a:r>
            <a:endParaRPr lang="es-CO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s-CO" dirty="0" smtClean="0"/>
          </a:p>
          <a:p>
            <a:endParaRPr lang="es-CO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4536504" cy="6192688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</a:t>
            </a:r>
          </a:p>
          <a:p>
            <a:pPr algn="ctr">
              <a:buNone/>
            </a:pPr>
            <a:r>
              <a:rPr lang="es-CO" sz="4800" dirty="0" smtClean="0"/>
              <a:t>De esta forma poco a poco se desarrolla el plan anunciado por Dios a Nabucodonosor</a:t>
            </a:r>
          </a:p>
          <a:p>
            <a:pPr algn="ctr">
              <a:buNone/>
            </a:pPr>
            <a:endParaRPr lang="es-CO" sz="5400" dirty="0" smtClean="0"/>
          </a:p>
          <a:p>
            <a:pPr algn="ctr">
              <a:buNone/>
            </a:pPr>
            <a:endParaRPr lang="es-CO" sz="5400" dirty="0"/>
          </a:p>
        </p:txBody>
      </p:sp>
      <p:pic>
        <p:nvPicPr>
          <p:cNvPr id="4" name="Picture 2" descr="http://fluidodeconciencia.files.wordpress.com/2009/02/statue.gif?w=5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763688" cy="5976664"/>
          </a:xfrm>
          <a:prstGeom prst="rect">
            <a:avLst/>
          </a:prstGeom>
          <a:noFill/>
        </p:spPr>
      </p:pic>
      <p:sp>
        <p:nvSpPr>
          <p:cNvPr id="5" name="4 Flecha derecha"/>
          <p:cNvSpPr/>
          <p:nvPr/>
        </p:nvSpPr>
        <p:spPr>
          <a:xfrm>
            <a:off x="4932040" y="188640"/>
            <a:ext cx="2592288" cy="12047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</a:rPr>
              <a:t>Oro: 605-562 a. C</a:t>
            </a:r>
            <a:endParaRPr lang="es-CO" sz="2000" b="1" dirty="0">
              <a:solidFill>
                <a:schemeClr val="bg1"/>
              </a:solidFill>
            </a:endParaRPr>
          </a:p>
        </p:txBody>
      </p:sp>
      <p:sp>
        <p:nvSpPr>
          <p:cNvPr id="6" name="5 Flecha derecha"/>
          <p:cNvSpPr/>
          <p:nvPr/>
        </p:nvSpPr>
        <p:spPr>
          <a:xfrm>
            <a:off x="4932040" y="1412776"/>
            <a:ext cx="2592288" cy="11521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000" b="1" dirty="0" smtClean="0"/>
              <a:t>Plata: 539-331 a. C</a:t>
            </a:r>
            <a:endParaRPr lang="es-CO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1073</Words>
  <Application>Microsoft Office PowerPoint</Application>
  <PresentationFormat>Presentación en pantalla (4:3)</PresentationFormat>
  <Paragraphs>75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Diapositiva 1</vt:lpstr>
      <vt:lpstr>Pechos y brazos de plata </vt:lpstr>
      <vt:lpstr>Diapositiva 3</vt:lpstr>
      <vt:lpstr>Diapositiva 4</vt:lpstr>
      <vt:lpstr>¿Qué ocasionó la transición del Imperio Babilónico al Medo persa?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Contraste territorial del Imperio de  Babilonia y el Imperio Persa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FAMILIA FIERRO CH</dc:creator>
  <cp:lastModifiedBy>FAMILIA FIERRO CH</cp:lastModifiedBy>
  <cp:revision>1</cp:revision>
  <dcterms:created xsi:type="dcterms:W3CDTF">2012-04-17T00:59:22Z</dcterms:created>
  <dcterms:modified xsi:type="dcterms:W3CDTF">2012-04-17T01:10:05Z</dcterms:modified>
</cp:coreProperties>
</file>